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40"/>
  </p:notesMasterIdLst>
  <p:handoutMasterIdLst>
    <p:handoutMasterId r:id="rId41"/>
  </p:handoutMasterIdLst>
  <p:sldIdLst>
    <p:sldId id="313" r:id="rId2"/>
    <p:sldId id="366" r:id="rId3"/>
    <p:sldId id="367" r:id="rId4"/>
    <p:sldId id="378" r:id="rId5"/>
    <p:sldId id="419" r:id="rId6"/>
    <p:sldId id="381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2" r:id="rId29"/>
    <p:sldId id="443" r:id="rId30"/>
    <p:sldId id="444" r:id="rId31"/>
    <p:sldId id="445" r:id="rId32"/>
    <p:sldId id="441" r:id="rId33"/>
    <p:sldId id="447" r:id="rId34"/>
    <p:sldId id="446" r:id="rId35"/>
    <p:sldId id="449" r:id="rId36"/>
    <p:sldId id="448" r:id="rId37"/>
    <p:sldId id="450" r:id="rId38"/>
    <p:sldId id="365" r:id="rId39"/>
  </p:sldIdLst>
  <p:sldSz cx="9144000" cy="5143500" type="screen16x9"/>
  <p:notesSz cx="7023100" cy="93091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wen, Sarah" initials="BS" lastIdx="5" clrIdx="0">
    <p:extLst>
      <p:ext uri="{19B8F6BF-5375-455C-9EA6-DF929625EA0E}">
        <p15:presenceInfo xmlns:p15="http://schemas.microsoft.com/office/powerpoint/2012/main" userId="Bowen, Sar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00FF"/>
    <a:srgbClr val="918F8A"/>
    <a:srgbClr val="A2A2A2"/>
    <a:srgbClr val="000000"/>
    <a:srgbClr val="171717"/>
    <a:srgbClr val="F7F7F7"/>
    <a:srgbClr val="E55C18"/>
    <a:srgbClr val="7F330D"/>
    <a:srgbClr val="FF6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000" autoAdjust="0"/>
  </p:normalViewPr>
  <p:slideViewPr>
    <p:cSldViewPr snapToGrid="0">
      <p:cViewPr varScale="1">
        <p:scale>
          <a:sx n="108" d="100"/>
          <a:sy n="108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222" y="6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Algorithm</c:v>
                </c:pt>
                <c:pt idx="1">
                  <c:v>ML Modeling</c:v>
                </c:pt>
                <c:pt idx="2">
                  <c:v>Research</c:v>
                </c:pt>
                <c:pt idx="3">
                  <c:v>Math</c:v>
                </c:pt>
                <c:pt idx="4">
                  <c:v>Statistics</c:v>
                </c:pt>
                <c:pt idx="5">
                  <c:v>HyperTuning</c:v>
                </c:pt>
                <c:pt idx="6">
                  <c:v>Feature Engineering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75376"/>
        <c:axId val="-823378640"/>
      </c:barChart>
      <c:catAx>
        <c:axId val="-82337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8640"/>
        <c:crosses val="autoZero"/>
        <c:auto val="1"/>
        <c:lblAlgn val="ctr"/>
        <c:lblOffset val="100"/>
        <c:noMultiLvlLbl val="0"/>
      </c:catAx>
      <c:valAx>
        <c:axId val="-82337864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537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QA</c:v>
                </c:pt>
                <c:pt idx="1">
                  <c:v>Trouble shooting</c:v>
                </c:pt>
                <c:pt idx="2">
                  <c:v>Abstract Thinking</c:v>
                </c:pt>
                <c:pt idx="3">
                  <c:v>Debuging</c:v>
                </c:pt>
                <c:pt idx="4">
                  <c:v>Data Structures</c:v>
                </c:pt>
                <c:pt idx="5">
                  <c:v>Unit Test</c:v>
                </c:pt>
                <c:pt idx="6">
                  <c:v>Software Algorithm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54379248"/>
        <c:axId val="-654378704"/>
      </c:barChart>
      <c:catAx>
        <c:axId val="-654379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78704"/>
        <c:crosses val="autoZero"/>
        <c:auto val="1"/>
        <c:lblAlgn val="ctr"/>
        <c:lblOffset val="100"/>
        <c:noMultiLvlLbl val="0"/>
      </c:catAx>
      <c:valAx>
        <c:axId val="-65437870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792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Shell/Perl</c:v>
                </c:pt>
                <c:pt idx="1">
                  <c:v>C++</c:v>
                </c:pt>
                <c:pt idx="2">
                  <c:v>Java/Scala</c:v>
                </c:pt>
                <c:pt idx="3">
                  <c:v>Python</c:v>
                </c:pt>
                <c:pt idx="4">
                  <c:v>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54378160"/>
        <c:axId val="-654377072"/>
      </c:barChart>
      <c:catAx>
        <c:axId val="-654378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77072"/>
        <c:crosses val="autoZero"/>
        <c:auto val="1"/>
        <c:lblAlgn val="ctr"/>
        <c:lblOffset val="100"/>
        <c:noMultiLvlLbl val="0"/>
      </c:catAx>
      <c:valAx>
        <c:axId val="-65437707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781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Data Modeling</c:v>
                </c:pt>
                <c:pt idx="1">
                  <c:v>Data warehousing solutions</c:v>
                </c:pt>
                <c:pt idx="2">
                  <c:v>SQL</c:v>
                </c:pt>
                <c:pt idx="3">
                  <c:v>RDB &amp; NoSQL</c:v>
                </c:pt>
                <c:pt idx="4">
                  <c:v>ETL</c:v>
                </c:pt>
                <c:pt idx="5">
                  <c:v>Data Governance</c:v>
                </c:pt>
                <c:pt idx="6">
                  <c:v>Data Pipeline</c:v>
                </c:pt>
                <c:pt idx="7">
                  <c:v>Job/workflow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54376528"/>
        <c:axId val="-819137648"/>
      </c:barChart>
      <c:catAx>
        <c:axId val="-654376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37648"/>
        <c:crosses val="autoZero"/>
        <c:auto val="1"/>
        <c:lblAlgn val="ctr"/>
        <c:lblOffset val="100"/>
        <c:noMultiLvlLbl val="0"/>
      </c:catAx>
      <c:valAx>
        <c:axId val="-81913764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765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Appliance(scale up)</c:v>
                </c:pt>
                <c:pt idx="1">
                  <c:v>Distribute computing</c:v>
                </c:pt>
                <c:pt idx="2">
                  <c:v>Kafka/streaming</c:v>
                </c:pt>
                <c:pt idx="3">
                  <c:v>Spark</c:v>
                </c:pt>
                <c:pt idx="4">
                  <c:v>Hadoop</c:v>
                </c:pt>
                <c:pt idx="5">
                  <c:v>SAS</c:v>
                </c:pt>
                <c:pt idx="6">
                  <c:v>MPP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19141456"/>
        <c:axId val="-819140912"/>
      </c:barChart>
      <c:catAx>
        <c:axId val="-819141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40912"/>
        <c:crosses val="autoZero"/>
        <c:auto val="1"/>
        <c:lblAlgn val="ctr"/>
        <c:lblOffset val="100"/>
        <c:noMultiLvlLbl val="0"/>
      </c:catAx>
      <c:valAx>
        <c:axId val="-81914091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414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Pandas</c:v>
                </c:pt>
                <c:pt idx="1">
                  <c:v>H2O</c:v>
                </c:pt>
                <c:pt idx="2">
                  <c:v>Spark Mllib</c:v>
                </c:pt>
                <c:pt idx="3">
                  <c:v>scikit learn</c:v>
                </c:pt>
                <c:pt idx="4">
                  <c:v>R Lib</c:v>
                </c:pt>
                <c:pt idx="5">
                  <c:v>DL-Caffe</c:v>
                </c:pt>
                <c:pt idx="6">
                  <c:v>DL-Keras</c:v>
                </c:pt>
                <c:pt idx="7">
                  <c:v>DL-Tensorflow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19138736"/>
        <c:axId val="-819142000"/>
      </c:barChart>
      <c:catAx>
        <c:axId val="-8191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42000"/>
        <c:crosses val="autoZero"/>
        <c:auto val="1"/>
        <c:lblAlgn val="ctr"/>
        <c:lblOffset val="100"/>
        <c:noMultiLvlLbl val="0"/>
      </c:catAx>
      <c:valAx>
        <c:axId val="-81914200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387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Automation</c:v>
                </c:pt>
                <c:pt idx="1">
                  <c:v>Real Time Messaging</c:v>
                </c:pt>
                <c:pt idx="2">
                  <c:v>Cache</c:v>
                </c:pt>
                <c:pt idx="3">
                  <c:v>API/APP Framework</c:v>
                </c:pt>
                <c:pt idx="4">
                  <c:v>RPC/Restful Interface</c:v>
                </c:pt>
                <c:pt idx="5">
                  <c:v>CI/CD </c:v>
                </c:pt>
                <c:pt idx="6">
                  <c:v>Cloud Native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19140368"/>
        <c:axId val="-819139824"/>
      </c:barChart>
      <c:catAx>
        <c:axId val="-819140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39824"/>
        <c:crosses val="autoZero"/>
        <c:auto val="1"/>
        <c:lblAlgn val="ctr"/>
        <c:lblOffset val="100"/>
        <c:noMultiLvlLbl val="0"/>
      </c:catAx>
      <c:valAx>
        <c:axId val="-81913982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403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Data Visualization</c:v>
                </c:pt>
                <c:pt idx="1">
                  <c:v>Model Interpretability</c:v>
                </c:pt>
                <c:pt idx="2">
                  <c:v>Business Acumen</c:v>
                </c:pt>
                <c:pt idx="3">
                  <c:v>Communication skills</c:v>
                </c:pt>
                <c:pt idx="4">
                  <c:v>Business Analysis </c:v>
                </c:pt>
                <c:pt idx="5">
                  <c:v>Presentation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19135472"/>
        <c:axId val="-819138192"/>
      </c:barChart>
      <c:catAx>
        <c:axId val="-81913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38192"/>
        <c:crosses val="autoZero"/>
        <c:auto val="1"/>
        <c:lblAlgn val="ctr"/>
        <c:lblOffset val="100"/>
        <c:noMultiLvlLbl val="0"/>
      </c:catAx>
      <c:valAx>
        <c:axId val="-81913819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91354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Algorithm</c:v>
                </c:pt>
                <c:pt idx="1">
                  <c:v>ML Modeling</c:v>
                </c:pt>
                <c:pt idx="2">
                  <c:v>Research</c:v>
                </c:pt>
                <c:pt idx="3">
                  <c:v>Math</c:v>
                </c:pt>
                <c:pt idx="4">
                  <c:v>Statistics</c:v>
                </c:pt>
                <c:pt idx="5">
                  <c:v>HyperTuning</c:v>
                </c:pt>
                <c:pt idx="6">
                  <c:v>Feature Engineering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7136"/>
        <c:axId val="-627523328"/>
      </c:barChart>
      <c:catAx>
        <c:axId val="-627527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3328"/>
        <c:crosses val="autoZero"/>
        <c:auto val="1"/>
        <c:lblAlgn val="ctr"/>
        <c:lblOffset val="100"/>
        <c:noMultiLvlLbl val="0"/>
      </c:catAx>
      <c:valAx>
        <c:axId val="-62752332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71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QA</c:v>
                </c:pt>
                <c:pt idx="1">
                  <c:v>Trouble shooting</c:v>
                </c:pt>
                <c:pt idx="2">
                  <c:v>Abstract Thinking</c:v>
                </c:pt>
                <c:pt idx="3">
                  <c:v>Debuging</c:v>
                </c:pt>
                <c:pt idx="4">
                  <c:v>Data Structures</c:v>
                </c:pt>
                <c:pt idx="5">
                  <c:v>Unit Test</c:v>
                </c:pt>
                <c:pt idx="6">
                  <c:v>Software Algorithm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4960"/>
        <c:axId val="-627522784"/>
      </c:barChart>
      <c:catAx>
        <c:axId val="-62752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2784"/>
        <c:crosses val="autoZero"/>
        <c:auto val="1"/>
        <c:lblAlgn val="ctr"/>
        <c:lblOffset val="100"/>
        <c:noMultiLvlLbl val="0"/>
      </c:catAx>
      <c:valAx>
        <c:axId val="-62752278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49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Shell/Perl</c:v>
                </c:pt>
                <c:pt idx="1">
                  <c:v>C++</c:v>
                </c:pt>
                <c:pt idx="2">
                  <c:v>Java/Scala</c:v>
                </c:pt>
                <c:pt idx="3">
                  <c:v>Python</c:v>
                </c:pt>
                <c:pt idx="4">
                  <c:v>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7680"/>
        <c:axId val="-627529312"/>
      </c:barChart>
      <c:catAx>
        <c:axId val="-62752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9312"/>
        <c:crosses val="autoZero"/>
        <c:auto val="1"/>
        <c:lblAlgn val="ctr"/>
        <c:lblOffset val="100"/>
        <c:noMultiLvlLbl val="0"/>
      </c:catAx>
      <c:valAx>
        <c:axId val="-62752931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768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QA</c:v>
                </c:pt>
                <c:pt idx="1">
                  <c:v>Trouble shooting</c:v>
                </c:pt>
                <c:pt idx="2">
                  <c:v>Abstract Thinking</c:v>
                </c:pt>
                <c:pt idx="3">
                  <c:v>Debuging</c:v>
                </c:pt>
                <c:pt idx="4">
                  <c:v>Data Structures</c:v>
                </c:pt>
                <c:pt idx="5">
                  <c:v>Unit Test</c:v>
                </c:pt>
                <c:pt idx="6">
                  <c:v>Software Algorithm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79728"/>
        <c:axId val="-823381360"/>
      </c:barChart>
      <c:catAx>
        <c:axId val="-823379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81360"/>
        <c:crosses val="autoZero"/>
        <c:auto val="1"/>
        <c:lblAlgn val="ctr"/>
        <c:lblOffset val="100"/>
        <c:noMultiLvlLbl val="0"/>
      </c:catAx>
      <c:valAx>
        <c:axId val="-82338136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97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Data Modeling</c:v>
                </c:pt>
                <c:pt idx="1">
                  <c:v>Data warehousing solutions</c:v>
                </c:pt>
                <c:pt idx="2">
                  <c:v>SQL</c:v>
                </c:pt>
                <c:pt idx="3">
                  <c:v>RDB &amp; NoSQL</c:v>
                </c:pt>
                <c:pt idx="4">
                  <c:v>ETL</c:v>
                </c:pt>
                <c:pt idx="5">
                  <c:v>Data Governance</c:v>
                </c:pt>
                <c:pt idx="6">
                  <c:v>Data Pipeline</c:v>
                </c:pt>
                <c:pt idx="7">
                  <c:v>Job/workflow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8224"/>
        <c:axId val="-627526592"/>
      </c:barChart>
      <c:catAx>
        <c:axId val="-62752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6592"/>
        <c:crosses val="autoZero"/>
        <c:auto val="1"/>
        <c:lblAlgn val="ctr"/>
        <c:lblOffset val="100"/>
        <c:noMultiLvlLbl val="0"/>
      </c:catAx>
      <c:valAx>
        <c:axId val="-62752659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82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Appliance(scale up)</c:v>
                </c:pt>
                <c:pt idx="1">
                  <c:v>Distribute computing</c:v>
                </c:pt>
                <c:pt idx="2">
                  <c:v>Kafka/streaming</c:v>
                </c:pt>
                <c:pt idx="3">
                  <c:v>Spark</c:v>
                </c:pt>
                <c:pt idx="4">
                  <c:v>Hadoop</c:v>
                </c:pt>
                <c:pt idx="5">
                  <c:v>SAS</c:v>
                </c:pt>
                <c:pt idx="6">
                  <c:v>MPP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5504"/>
        <c:axId val="-627524416"/>
      </c:barChart>
      <c:catAx>
        <c:axId val="-62752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4416"/>
        <c:crosses val="autoZero"/>
        <c:auto val="1"/>
        <c:lblAlgn val="ctr"/>
        <c:lblOffset val="100"/>
        <c:noMultiLvlLbl val="0"/>
      </c:catAx>
      <c:valAx>
        <c:axId val="-6275244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55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Pandas</c:v>
                </c:pt>
                <c:pt idx="1">
                  <c:v>H2O</c:v>
                </c:pt>
                <c:pt idx="2">
                  <c:v>Spark Mllib</c:v>
                </c:pt>
                <c:pt idx="3">
                  <c:v>scikit learn</c:v>
                </c:pt>
                <c:pt idx="4">
                  <c:v>R Lib</c:v>
                </c:pt>
                <c:pt idx="5">
                  <c:v>DL-Caffe</c:v>
                </c:pt>
                <c:pt idx="6">
                  <c:v>DL-Keras</c:v>
                </c:pt>
                <c:pt idx="7">
                  <c:v>DL-Tensorflow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27523872"/>
        <c:axId val="-835524752"/>
      </c:barChart>
      <c:catAx>
        <c:axId val="-627523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524752"/>
        <c:crosses val="autoZero"/>
        <c:auto val="1"/>
        <c:lblAlgn val="ctr"/>
        <c:lblOffset val="100"/>
        <c:noMultiLvlLbl val="0"/>
      </c:catAx>
      <c:valAx>
        <c:axId val="-83552475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75238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Automation</c:v>
                </c:pt>
                <c:pt idx="1">
                  <c:v>Real Time Messaging</c:v>
                </c:pt>
                <c:pt idx="2">
                  <c:v>Cache</c:v>
                </c:pt>
                <c:pt idx="3">
                  <c:v>API/APP Framework</c:v>
                </c:pt>
                <c:pt idx="4">
                  <c:v>RPC/Restful Interface</c:v>
                </c:pt>
                <c:pt idx="5">
                  <c:v>CI/CD </c:v>
                </c:pt>
                <c:pt idx="6">
                  <c:v>Cloud Native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35528016"/>
        <c:axId val="-835526928"/>
      </c:barChart>
      <c:catAx>
        <c:axId val="-835528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526928"/>
        <c:crosses val="autoZero"/>
        <c:auto val="1"/>
        <c:lblAlgn val="ctr"/>
        <c:lblOffset val="100"/>
        <c:noMultiLvlLbl val="0"/>
      </c:catAx>
      <c:valAx>
        <c:axId val="-83552692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52801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Data Visualization</c:v>
                </c:pt>
                <c:pt idx="1">
                  <c:v>Model Interpretability</c:v>
                </c:pt>
                <c:pt idx="2">
                  <c:v>Business Acumen</c:v>
                </c:pt>
                <c:pt idx="3">
                  <c:v>Communication skills</c:v>
                </c:pt>
                <c:pt idx="4">
                  <c:v>Business Analysis </c:v>
                </c:pt>
                <c:pt idx="5">
                  <c:v>Presentation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35527472"/>
        <c:axId val="-835524208"/>
      </c:barChart>
      <c:catAx>
        <c:axId val="-83552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524208"/>
        <c:crosses val="autoZero"/>
        <c:auto val="1"/>
        <c:lblAlgn val="ctr"/>
        <c:lblOffset val="100"/>
        <c:noMultiLvlLbl val="0"/>
      </c:catAx>
      <c:valAx>
        <c:axId val="-83552420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5274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Algorithm</c:v>
                </c:pt>
                <c:pt idx="1">
                  <c:v>ML Modeling</c:v>
                </c:pt>
                <c:pt idx="2">
                  <c:v>Research</c:v>
                </c:pt>
                <c:pt idx="3">
                  <c:v>Math</c:v>
                </c:pt>
                <c:pt idx="4">
                  <c:v>Statistics</c:v>
                </c:pt>
                <c:pt idx="5">
                  <c:v>HyperTuning</c:v>
                </c:pt>
                <c:pt idx="6">
                  <c:v>Feature Engineering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938009472"/>
        <c:axId val="-938011104"/>
      </c:barChart>
      <c:catAx>
        <c:axId val="-938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11104"/>
        <c:crosses val="autoZero"/>
        <c:auto val="1"/>
        <c:lblAlgn val="ctr"/>
        <c:lblOffset val="100"/>
        <c:noMultiLvlLbl val="0"/>
      </c:catAx>
      <c:valAx>
        <c:axId val="-93801110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094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QA</c:v>
                </c:pt>
                <c:pt idx="1">
                  <c:v>Trouble shooting</c:v>
                </c:pt>
                <c:pt idx="2">
                  <c:v>Abstract Thinking</c:v>
                </c:pt>
                <c:pt idx="3">
                  <c:v>Debuging</c:v>
                </c:pt>
                <c:pt idx="4">
                  <c:v>Data Structures</c:v>
                </c:pt>
                <c:pt idx="5">
                  <c:v>Unit Test</c:v>
                </c:pt>
                <c:pt idx="6">
                  <c:v>Software Algorithm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  <c:pt idx="6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938005664"/>
        <c:axId val="-938010560"/>
      </c:barChart>
      <c:catAx>
        <c:axId val="-938005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10560"/>
        <c:crosses val="autoZero"/>
        <c:auto val="1"/>
        <c:lblAlgn val="ctr"/>
        <c:lblOffset val="100"/>
        <c:noMultiLvlLbl val="0"/>
      </c:catAx>
      <c:valAx>
        <c:axId val="-93801056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0566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Shell/Perl</c:v>
                </c:pt>
                <c:pt idx="1">
                  <c:v>C++</c:v>
                </c:pt>
                <c:pt idx="2">
                  <c:v>Java/Scala</c:v>
                </c:pt>
                <c:pt idx="3">
                  <c:v>Python</c:v>
                </c:pt>
                <c:pt idx="4">
                  <c:v>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938005120"/>
        <c:axId val="-938010016"/>
      </c:barChart>
      <c:catAx>
        <c:axId val="-938005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10016"/>
        <c:crosses val="autoZero"/>
        <c:auto val="1"/>
        <c:lblAlgn val="ctr"/>
        <c:lblOffset val="100"/>
        <c:noMultiLvlLbl val="0"/>
      </c:catAx>
      <c:valAx>
        <c:axId val="-9380100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051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Data Modeling</c:v>
                </c:pt>
                <c:pt idx="1">
                  <c:v>Data warehousing solutions</c:v>
                </c:pt>
                <c:pt idx="2">
                  <c:v>SQL</c:v>
                </c:pt>
                <c:pt idx="3">
                  <c:v>RDB &amp; NoSQL</c:v>
                </c:pt>
                <c:pt idx="4">
                  <c:v>ETL</c:v>
                </c:pt>
                <c:pt idx="5">
                  <c:v>Data Governance</c:v>
                </c:pt>
                <c:pt idx="6">
                  <c:v>Data Pipeline</c:v>
                </c:pt>
                <c:pt idx="7">
                  <c:v>Job/workflow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938008928"/>
        <c:axId val="-887201872"/>
      </c:barChart>
      <c:catAx>
        <c:axId val="-938008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1872"/>
        <c:crosses val="autoZero"/>
        <c:auto val="1"/>
        <c:lblAlgn val="ctr"/>
        <c:lblOffset val="100"/>
        <c:noMultiLvlLbl val="0"/>
      </c:catAx>
      <c:valAx>
        <c:axId val="-88720187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80089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Appliance(scale up)</c:v>
                </c:pt>
                <c:pt idx="1">
                  <c:v>Distribute computing</c:v>
                </c:pt>
                <c:pt idx="2">
                  <c:v>Kafka/streaming</c:v>
                </c:pt>
                <c:pt idx="3">
                  <c:v>Spark</c:v>
                </c:pt>
                <c:pt idx="4">
                  <c:v>Hadoop</c:v>
                </c:pt>
                <c:pt idx="5">
                  <c:v>SAS</c:v>
                </c:pt>
                <c:pt idx="6">
                  <c:v>MPP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87203504"/>
        <c:axId val="-887198608"/>
      </c:barChart>
      <c:catAx>
        <c:axId val="-88720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198608"/>
        <c:crosses val="autoZero"/>
        <c:auto val="1"/>
        <c:lblAlgn val="ctr"/>
        <c:lblOffset val="100"/>
        <c:noMultiLvlLbl val="0"/>
      </c:catAx>
      <c:valAx>
        <c:axId val="-88719860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35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Shell/Perl</c:v>
                </c:pt>
                <c:pt idx="1">
                  <c:v>C++</c:v>
                </c:pt>
                <c:pt idx="2">
                  <c:v>Java/Scala</c:v>
                </c:pt>
                <c:pt idx="3">
                  <c:v>Python</c:v>
                </c:pt>
                <c:pt idx="4">
                  <c:v>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75920"/>
        <c:axId val="-823377552"/>
      </c:barChart>
      <c:catAx>
        <c:axId val="-823375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7552"/>
        <c:crosses val="autoZero"/>
        <c:auto val="1"/>
        <c:lblAlgn val="ctr"/>
        <c:lblOffset val="100"/>
        <c:noMultiLvlLbl val="0"/>
      </c:catAx>
      <c:valAx>
        <c:axId val="-82337755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59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Pandas</c:v>
                </c:pt>
                <c:pt idx="1">
                  <c:v>H2O</c:v>
                </c:pt>
                <c:pt idx="2">
                  <c:v>Spark Mllib</c:v>
                </c:pt>
                <c:pt idx="3">
                  <c:v>scikit learn</c:v>
                </c:pt>
                <c:pt idx="4">
                  <c:v>R Lib</c:v>
                </c:pt>
                <c:pt idx="5">
                  <c:v>DL-Caffe</c:v>
                </c:pt>
                <c:pt idx="6">
                  <c:v>DL-Keras</c:v>
                </c:pt>
                <c:pt idx="7">
                  <c:v>DL-Tensorflow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87199696"/>
        <c:axId val="-887205680"/>
      </c:barChart>
      <c:catAx>
        <c:axId val="-887199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5680"/>
        <c:crosses val="autoZero"/>
        <c:auto val="1"/>
        <c:lblAlgn val="ctr"/>
        <c:lblOffset val="100"/>
        <c:noMultiLvlLbl val="0"/>
      </c:catAx>
      <c:valAx>
        <c:axId val="-88720568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1996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Automation</c:v>
                </c:pt>
                <c:pt idx="1">
                  <c:v>Real Time Messaging</c:v>
                </c:pt>
                <c:pt idx="2">
                  <c:v>Cache</c:v>
                </c:pt>
                <c:pt idx="3">
                  <c:v>API/APP Framework</c:v>
                </c:pt>
                <c:pt idx="4">
                  <c:v>RPC/Restful Interface</c:v>
                </c:pt>
                <c:pt idx="5">
                  <c:v>CI/CD </c:v>
                </c:pt>
                <c:pt idx="6">
                  <c:v>Cloud Native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87205136"/>
        <c:axId val="-887202960"/>
      </c:barChart>
      <c:catAx>
        <c:axId val="-887205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2960"/>
        <c:crosses val="autoZero"/>
        <c:auto val="1"/>
        <c:lblAlgn val="ctr"/>
        <c:lblOffset val="100"/>
        <c:noMultiLvlLbl val="0"/>
      </c:catAx>
      <c:valAx>
        <c:axId val="-88720296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51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Data Visualization</c:v>
                </c:pt>
                <c:pt idx="1">
                  <c:v>Model Interpretability</c:v>
                </c:pt>
                <c:pt idx="2">
                  <c:v>Business Acumen</c:v>
                </c:pt>
                <c:pt idx="3">
                  <c:v>Communication skills</c:v>
                </c:pt>
                <c:pt idx="4">
                  <c:v>Business Analysis </c:v>
                </c:pt>
                <c:pt idx="5">
                  <c:v>Presentation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87200784"/>
        <c:axId val="-887204592"/>
      </c:barChart>
      <c:catAx>
        <c:axId val="-88720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4592"/>
        <c:crosses val="autoZero"/>
        <c:auto val="1"/>
        <c:lblAlgn val="ctr"/>
        <c:lblOffset val="100"/>
        <c:noMultiLvlLbl val="0"/>
      </c:catAx>
      <c:valAx>
        <c:axId val="-88720459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72007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Data Modeling</c:v>
                </c:pt>
                <c:pt idx="1">
                  <c:v>Data warehousing solutions</c:v>
                </c:pt>
                <c:pt idx="2">
                  <c:v>SQL</c:v>
                </c:pt>
                <c:pt idx="3">
                  <c:v>RDB &amp; NoSQL</c:v>
                </c:pt>
                <c:pt idx="4">
                  <c:v>ETL</c:v>
                </c:pt>
                <c:pt idx="5">
                  <c:v>Data Governance</c:v>
                </c:pt>
                <c:pt idx="6">
                  <c:v>Data Pipeline</c:v>
                </c:pt>
                <c:pt idx="7">
                  <c:v>Job/workflow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74832"/>
        <c:axId val="-823381904"/>
      </c:barChart>
      <c:catAx>
        <c:axId val="-823374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81904"/>
        <c:crosses val="autoZero"/>
        <c:auto val="1"/>
        <c:lblAlgn val="ctr"/>
        <c:lblOffset val="100"/>
        <c:noMultiLvlLbl val="0"/>
      </c:catAx>
      <c:valAx>
        <c:axId val="-82338190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48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Appliance(scale up)</c:v>
                </c:pt>
                <c:pt idx="1">
                  <c:v>Distribute computing</c:v>
                </c:pt>
                <c:pt idx="2">
                  <c:v>Kafka/streaming</c:v>
                </c:pt>
                <c:pt idx="3">
                  <c:v>Spark</c:v>
                </c:pt>
                <c:pt idx="4">
                  <c:v>Hadoop</c:v>
                </c:pt>
                <c:pt idx="5">
                  <c:v>SAS</c:v>
                </c:pt>
                <c:pt idx="6">
                  <c:v>MPP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80272"/>
        <c:axId val="-823380816"/>
      </c:barChart>
      <c:catAx>
        <c:axId val="-82338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80816"/>
        <c:crosses val="autoZero"/>
        <c:auto val="1"/>
        <c:lblAlgn val="ctr"/>
        <c:lblOffset val="100"/>
        <c:noMultiLvlLbl val="0"/>
      </c:catAx>
      <c:valAx>
        <c:axId val="-8233808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802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Pandas</c:v>
                </c:pt>
                <c:pt idx="1">
                  <c:v>H2O</c:v>
                </c:pt>
                <c:pt idx="2">
                  <c:v>Spark Mllib</c:v>
                </c:pt>
                <c:pt idx="3">
                  <c:v>scikit learn</c:v>
                </c:pt>
                <c:pt idx="4">
                  <c:v>R Lib</c:v>
                </c:pt>
                <c:pt idx="5">
                  <c:v>DL-Caffe</c:v>
                </c:pt>
                <c:pt idx="6">
                  <c:v>DL-Keras</c:v>
                </c:pt>
                <c:pt idx="7">
                  <c:v>DL-Tensorflow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23377008"/>
        <c:axId val="-838068336"/>
      </c:barChart>
      <c:catAx>
        <c:axId val="-823377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8068336"/>
        <c:crosses val="autoZero"/>
        <c:auto val="1"/>
        <c:lblAlgn val="ctr"/>
        <c:lblOffset val="100"/>
        <c:noMultiLvlLbl val="0"/>
      </c:catAx>
      <c:valAx>
        <c:axId val="-83806833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33770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Automation</c:v>
                </c:pt>
                <c:pt idx="1">
                  <c:v>Real Time Messaging</c:v>
                </c:pt>
                <c:pt idx="2">
                  <c:v>Cache</c:v>
                </c:pt>
                <c:pt idx="3">
                  <c:v>API/APP Framework</c:v>
                </c:pt>
                <c:pt idx="4">
                  <c:v>RPC/Restful Interface</c:v>
                </c:pt>
                <c:pt idx="5">
                  <c:v>CI/CD </c:v>
                </c:pt>
                <c:pt idx="6">
                  <c:v>Cloud Native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38065616"/>
        <c:axId val="-838069424"/>
      </c:barChart>
      <c:catAx>
        <c:axId val="-838065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8069424"/>
        <c:crosses val="autoZero"/>
        <c:auto val="1"/>
        <c:lblAlgn val="ctr"/>
        <c:lblOffset val="100"/>
        <c:noMultiLvlLbl val="0"/>
      </c:catAx>
      <c:valAx>
        <c:axId val="-83806942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806561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Data Visualization</c:v>
                </c:pt>
                <c:pt idx="1">
                  <c:v>Model Interpretability</c:v>
                </c:pt>
                <c:pt idx="2">
                  <c:v>Business Acumen</c:v>
                </c:pt>
                <c:pt idx="3">
                  <c:v>Communication skills</c:v>
                </c:pt>
                <c:pt idx="4">
                  <c:v>Business Analysis </c:v>
                </c:pt>
                <c:pt idx="5">
                  <c:v>Presentation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838062896"/>
        <c:axId val="-838069968"/>
      </c:barChart>
      <c:catAx>
        <c:axId val="-83806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8069968"/>
        <c:crosses val="autoZero"/>
        <c:auto val="1"/>
        <c:lblAlgn val="ctr"/>
        <c:lblOffset val="100"/>
        <c:noMultiLvlLbl val="0"/>
      </c:catAx>
      <c:valAx>
        <c:axId val="-83806996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80628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Algorithm</c:v>
                </c:pt>
                <c:pt idx="1">
                  <c:v>ML Modeling</c:v>
                </c:pt>
                <c:pt idx="2">
                  <c:v>Research</c:v>
                </c:pt>
                <c:pt idx="3">
                  <c:v>Math</c:v>
                </c:pt>
                <c:pt idx="4">
                  <c:v>Statistics</c:v>
                </c:pt>
                <c:pt idx="5">
                  <c:v>HyperTuning</c:v>
                </c:pt>
                <c:pt idx="6">
                  <c:v>Feature Engineering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2A-479A-B7FA-26E0148219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654380336"/>
        <c:axId val="-654381424"/>
      </c:barChart>
      <c:catAx>
        <c:axId val="-654380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81424"/>
        <c:crosses val="autoZero"/>
        <c:auto val="1"/>
        <c:lblAlgn val="ctr"/>
        <c:lblOffset val="100"/>
        <c:noMultiLvlLbl val="0"/>
      </c:catAx>
      <c:valAx>
        <c:axId val="-65438142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3803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B53C8EB-E3D3-454A-A062-9B9000C8907A}" type="slidenum">
              <a:rPr lang="en-US" smtClean="0">
                <a:latin typeface="Mark Offc For MC" panose="020B0504020101010102" pitchFamily="34" charset="0"/>
              </a:rPr>
              <a:t>‹#›</a:t>
            </a:fld>
            <a:endParaRPr lang="en-US" dirty="0">
              <a:latin typeface="Mark Offc For MC" panose="020B0504020101010102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>
              <a:latin typeface="Mark Offc For MC" panose="020B0504020101010102" pitchFamily="34" charset="0"/>
            </a:endParaRPr>
          </a:p>
        </p:txBody>
      </p:sp>
      <p:sp>
        <p:nvSpPr>
          <p:cNvPr id="3" name="Date Placeholder 3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4A1D4D1-B72D-4BDB-BE40-5B0EE006B377}" type="datetime4">
              <a:rPr lang="en-US" smtClean="0">
                <a:latin typeface="Mark Offc For MC" panose="020B0504020101010102" pitchFamily="34" charset="0"/>
              </a:rPr>
              <a:t>January 31, 2019</a:t>
            </a:fld>
            <a:endParaRPr lang="en-US" dirty="0">
              <a:latin typeface="Mark Offc For MC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4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>
                <a:latin typeface="Mark Offc For MC" panose="020B0504020101010102" pitchFamily="34" charset="0"/>
              </a:defRPr>
            </a:lvl1pPr>
          </a:lstStyle>
          <a:p>
            <a:fld id="{9D321C93-C6C5-43C9-BDBB-3B3926036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Mark Offc For MC" panose="020B0504020101010102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>
                <a:latin typeface="Mark Offc For MC" panose="020B0504020101010102" pitchFamily="34" charset="0"/>
              </a:defRPr>
            </a:lvl1pPr>
          </a:lstStyle>
          <a:p>
            <a:r>
              <a:rPr lang="en-US" smtClean="0"/>
              <a:t>August 12, 2018</a:t>
            </a:r>
            <a:endParaRPr lang="en-US" dirty="0"/>
          </a:p>
        </p:txBody>
      </p:sp>
      <p:sp>
        <p:nvSpPr>
          <p:cNvPr id="2" name="Header Placeholder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Mark Offc For MC" panose="020B0504020101010102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771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1pPr>
    <a:lvl2pPr marL="228600" indent="-228600" algn="l" defTabSz="685800" rtl="0" eaLnBrk="1" latinLnBrk="0" hangingPunct="1">
      <a:buFont typeface="Mark Offc For MC" panose="020B0504020101010102" pitchFamily="34" charset="0"/>
      <a:buChar char="•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2pPr>
    <a:lvl3pPr marL="406400" indent="-177800" algn="l" defTabSz="685800" rtl="0" eaLnBrk="1" latinLnBrk="0" hangingPunct="1">
      <a:buFont typeface="Mark Offc For MC" panose="020B0504020101010102" pitchFamily="34" charset="0"/>
      <a:buChar char="–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3pPr>
    <a:lvl4pPr marL="577850" indent="-171450" algn="l" defTabSz="685800" rtl="0" eaLnBrk="1" latinLnBrk="0" hangingPunct="1">
      <a:buFont typeface="Mark Offc For MC" panose="020B0504020101010102" pitchFamily="34" charset="0"/>
      <a:buChar char="•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4pPr>
    <a:lvl5pPr marL="800100" indent="-228600" algn="l" defTabSz="685800" rtl="0" eaLnBrk="1" latinLnBrk="0" hangingPunct="1">
      <a:buFont typeface="Mark Offc For MC" panose="020B0504020101010102" pitchFamily="34" charset="0"/>
      <a:buChar char="–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1C93-C6C5-43C9-BDBB-3B3926036F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August 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75CC34-46B8-4D2E-A121-DEE3829E4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F1BE56-7303-4BD6-B7FC-DBCD785CA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3B63B1-62A2-4514-8C6F-81E46CDE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4A3E66-0D04-4FE1-9975-0892AB25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6F181-01F3-4921-BF28-F8B9F284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1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37398-754E-4D1D-A419-43035FF3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8033D7-8E98-41D3-83A1-0ACC0C71D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7416F2-B304-490C-BE5C-5EBB0199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DDC6CA-FC1B-4D67-BE39-D9ED15FC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DE016F-3079-4542-9699-08134A39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30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26685B0-1053-4DEA-9008-12070EC7A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B318469-23A0-418B-B138-522BD158D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E09E4F-85F0-48C4-A186-E95E130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05A595-2FE1-408C-A380-B8F2045B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715581-0A59-402D-921F-C829CA5F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64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rgbClr val="3A3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77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ll Quote - Version 1">
    <p:bg>
      <p:bgPr>
        <a:solidFill>
          <a:srgbClr val="3A3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150471"/>
            <a:ext cx="5132294" cy="2816411"/>
          </a:xfrm>
        </p:spPr>
        <p:txBody>
          <a:bodyPr lIns="324000" tIns="180000" rIns="324000" bIns="180000"/>
          <a:lstStyle>
            <a:lvl1pPr marL="0" indent="0">
              <a:buNone/>
              <a:defRPr sz="2000">
                <a:solidFill>
                  <a:schemeClr val="bg1"/>
                </a:solidFill>
                <a:latin typeface="Museo Slab 5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75295" y="2296459"/>
            <a:ext cx="2868706" cy="2847041"/>
          </a:xfrm>
        </p:spPr>
        <p:txBody>
          <a:bodyPr lIns="180000" tIns="90000" rIns="180000" bIns="90000"/>
          <a:lstStyle>
            <a:lvl1pPr marL="0" indent="0">
              <a:buNone/>
              <a:defRPr sz="1600">
                <a:solidFill>
                  <a:schemeClr val="tx1"/>
                </a:solidFill>
                <a:latin typeface="Museo Slab 5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045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intro+bullets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285" y="584677"/>
            <a:ext cx="7042178" cy="589854"/>
          </a:xfrm>
        </p:spPr>
        <p:txBody>
          <a:bodyPr/>
          <a:lstStyle>
            <a:lvl1pPr>
              <a:defRPr lang="en-US" sz="2800" kern="1200" dirty="0">
                <a:solidFill>
                  <a:srgbClr val="C1CD23"/>
                </a:solidFill>
                <a:latin typeface="Museo Slab 500" charset="0"/>
                <a:ea typeface="+mj-ea"/>
                <a:cs typeface="+mj-cs"/>
              </a:defRPr>
            </a:lvl1pPr>
          </a:lstStyle>
          <a:p>
            <a:r>
              <a:rPr lang="en-US" dirty="0"/>
              <a:t>Your title 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18" y="1987538"/>
            <a:ext cx="6382623" cy="2486469"/>
          </a:xfrm>
        </p:spPr>
        <p:txBody>
          <a:bodyPr/>
          <a:lstStyle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08018" y="1190336"/>
            <a:ext cx="6327444" cy="704850"/>
          </a:xfrm>
        </p:spPr>
        <p:txBody>
          <a:bodyPr/>
          <a:lstStyle>
            <a:lvl1pPr marL="18287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384038" indent="0">
              <a:buNone/>
              <a:defRPr/>
            </a:lvl2pPr>
            <a:lvl3pPr marL="749789" indent="0">
              <a:buFontTx/>
              <a:buNone/>
              <a:defRPr/>
            </a:lvl3pPr>
            <a:lvl4pPr marL="1115540" indent="0">
              <a:buFontTx/>
              <a:buNone/>
              <a:defRPr/>
            </a:lvl4pPr>
            <a:lvl5pPr marL="1389854" indent="0">
              <a:buFontTx/>
              <a:buNone/>
              <a:defRPr/>
            </a:lvl5pPr>
          </a:lstStyle>
          <a:p>
            <a:pPr lvl="0"/>
            <a:r>
              <a:rPr lang="en-US" dirty="0"/>
              <a:t>Introduction copy here...</a:t>
            </a:r>
          </a:p>
        </p:txBody>
      </p:sp>
      <p:sp>
        <p:nvSpPr>
          <p:cNvPr id="5" name="Right Triangle 4"/>
          <p:cNvSpPr/>
          <p:nvPr userDrawn="1"/>
        </p:nvSpPr>
        <p:spPr>
          <a:xfrm rot="10800000" flipV="1">
            <a:off x="7311556" y="4905358"/>
            <a:ext cx="1832445" cy="238142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 userDrawn="1"/>
        </p:nvSpPr>
        <p:spPr>
          <a:xfrm rot="10800000" flipV="1">
            <a:off x="8887848" y="4755958"/>
            <a:ext cx="256152" cy="395738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10001" y="1"/>
            <a:ext cx="7130195" cy="487535"/>
          </a:xfrm>
          <a:prstGeom prst="rtTriangle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4120114" y="9291"/>
            <a:ext cx="5023886" cy="328234"/>
          </a:xfrm>
          <a:prstGeom prst="rtTriangle">
            <a:avLst/>
          </a:prstGeom>
          <a:solidFill>
            <a:schemeClr val="accent3">
              <a:alpha val="23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1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imonial - Vers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23000" y="2296459"/>
            <a:ext cx="2921000" cy="2847041"/>
          </a:xfrm>
        </p:spPr>
        <p:txBody>
          <a:bodyPr lIns="180000" tIns="90000" rIns="180000" bIns="90000"/>
          <a:lstStyle>
            <a:lvl1pPr marL="0" indent="0">
              <a:buNone/>
              <a:defRPr sz="1600">
                <a:solidFill>
                  <a:srgbClr val="FFD600"/>
                </a:solidFill>
                <a:latin typeface="Museo Slab 50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50472" y="1143001"/>
            <a:ext cx="5072529" cy="28241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867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75974-8794-445D-A19D-5077E432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23DFE3-2252-4691-8277-F75065EF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A124D4-1FFC-41E4-A53C-F2D01D42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BF2B89-998B-44FF-8EC9-8CDCAAAD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4F42E9-1108-48CD-BC82-B5AF1B3B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EAEE9F-6C6A-47DE-B60A-89C92007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649EB7-3DBC-4D70-882D-D8C669D00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E44DF7-A059-48EF-818C-C35E6BC2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D745FE-B8B0-46D7-B2EA-2EC17E6B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612A4F-2FFA-4880-8A25-5AF65BDA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25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417C55-C6A2-497D-97A1-17F3BDB9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00EEC1-AB38-49B1-8CA9-9A261BEE8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927E80-C664-4F0E-B062-FFD48F134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B70218-C749-4215-862E-4DF5B576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9994DB-9F0B-4273-A7A5-1F25428C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25EE9F7-411D-49B3-A994-F29E4146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10BD5-E0EE-4C27-9FD4-2666471DB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01167B-AB91-4EE3-977C-5F4336CC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4B32E3-2BA2-478A-9D11-427325F82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65444C2-A79A-480D-BA7F-5733BE403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F0C4168-FF80-46BA-BF62-7F147E5DD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EAAC031-7980-42E9-A46B-16799348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0F0AEF1-6C91-47FD-97C8-A2DEFCB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5E37DAD-B372-4879-B6C1-1BDA962C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9B716-E71A-41F4-8DB4-3E065F77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3B025D-34C4-46B3-9638-1E6369F4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52350A-C919-492A-AC7D-95D5F32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AC6C4DD-A9FB-49F3-B507-952F1826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F0D573A-B770-4E66-9CDF-1214694D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2451ADD-6B2F-4231-920A-E619AF07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5D762F7-CBB4-4336-994D-A3406D8A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4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3FB2D-1995-4EDE-B127-AF1BD635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2ED4CC-BD58-4BB1-8071-C0286B86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D7273D-3BBA-4364-B10C-93109DD26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878383-2E08-4A22-A066-2B7FAB0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37DDBD-AD4C-46A3-8F0A-2BA959D7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B8A50E-F956-4A55-B872-E83E3DD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2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62C88-334F-4E9F-97B6-7CE7ED67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22D513-67A2-44D9-A004-68704A478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80E097-1BC2-4A13-9C58-1A97D9DC8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584641-75AF-4D6E-86C5-8B2CEDDD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F81AF6-E266-44F1-919A-57750002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0F5BB29-49C6-4994-8ABC-4F99ED41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6595D47-C99B-49AA-826B-A79C2A7F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749265-5E48-4FFD-A927-F068D567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206CB7-745D-447D-866A-000049CEA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043-81A0-4C77-8261-4E3FAF2C1964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31/01/2019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FDB54-7546-485E-8318-88C1C5527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E0E2BF-D374-48BB-AF09-00FFA7006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232B5-F1D2-477B-8580-D457DBA18118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5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Relationship Id="rId9" Type="http://schemas.openxmlformats.org/officeDocument/2006/relationships/chart" Target="../charts/char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f/s!AsXKHMXBWUIBiBpaYk9FFjdoUifg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api/scala/index.html#org.apache.spark.ml.evaluation.BinaryClassificationEvaluator" TargetMode="External"/><Relationship Id="rId2" Type="http://schemas.openxmlformats.org/officeDocument/2006/relationships/hyperlink" Target="http://spark.apache.org/docs/latest/api/scala/index.html#org.apache.spark.ml.evaluation.RegressionEvaluator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spark.apache.org/docs/latest/api/scala/index.html#org.apache.spark.ml.evaluation.MulticlassClassificationEvaluato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22" y="1183987"/>
            <a:ext cx="7577616" cy="864745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The tutorial to build shared AI </a:t>
            </a:r>
            <a:r>
              <a:rPr lang="en-US" sz="4400" b="1" dirty="0" smtClean="0"/>
              <a:t>services</a:t>
            </a:r>
            <a:br>
              <a:rPr lang="en-US" sz="4400" b="1" dirty="0" smtClean="0"/>
            </a:br>
            <a:r>
              <a:rPr lang="en-US" sz="2200" b="1" dirty="0" smtClean="0"/>
              <a:t>--</a:t>
            </a:r>
            <a:r>
              <a:rPr lang="en-US" sz="2200" dirty="0"/>
              <a:t>Session </a:t>
            </a:r>
            <a:r>
              <a:rPr lang="en-US" sz="2200" dirty="0" smtClean="0"/>
              <a:t>2</a:t>
            </a:r>
            <a:endParaRPr lang="en-US" sz="22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0622" y="2571663"/>
            <a:ext cx="6327444" cy="122212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Suqiang Song (Jack) </a:t>
            </a:r>
          </a:p>
          <a:p>
            <a:r>
              <a:rPr lang="en-US" dirty="0" smtClean="0"/>
              <a:t>Director &amp; Chapter Leader of Data/AI Engineering @ Mastercard</a:t>
            </a:r>
          </a:p>
          <a:p>
            <a:r>
              <a:rPr lang="en-US" dirty="0" smtClean="0"/>
              <a:t> jackssqcyy@gmail.com</a:t>
            </a:r>
          </a:p>
          <a:p>
            <a:r>
              <a:rPr lang="en-US" dirty="0"/>
              <a:t>https://www.linkedin.com/in/suqiang-song-72041716/</a:t>
            </a:r>
          </a:p>
        </p:txBody>
      </p:sp>
    </p:spTree>
    <p:extLst>
      <p:ext uri="{BB962C8B-B14F-4D97-AF65-F5344CB8AC3E}">
        <p14:creationId xmlns:p14="http://schemas.microsoft.com/office/powerpoint/2010/main" val="17762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204460" y="489585"/>
            <a:ext cx="3191451" cy="75713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Example :</a:t>
            </a:r>
            <a:b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Buffering ,Flow Control and Back Pressure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3395911" y="429624"/>
            <a:ext cx="5292178" cy="4121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Buffering with Prioritization</a:t>
            </a:r>
          </a:p>
          <a:p>
            <a:pPr lvl="1"/>
            <a:r>
              <a:rPr lang="en-US" sz="1400" dirty="0" smtClean="0"/>
              <a:t>Configure </a:t>
            </a:r>
            <a:r>
              <a:rPr lang="en-US" sz="1400" dirty="0"/>
              <a:t>a prioritizer per connection, such as FirstInFristOut , NewestFirst,OldestFirst etc..</a:t>
            </a:r>
          </a:p>
          <a:p>
            <a:pPr lvl="1"/>
            <a:r>
              <a:rPr lang="en-US" sz="1400" dirty="0"/>
              <a:t>Determine what is important for your data – time based, arrival order, </a:t>
            </a:r>
            <a:br>
              <a:rPr lang="en-US" sz="1400" dirty="0"/>
            </a:br>
            <a:r>
              <a:rPr lang="en-US" sz="1400" dirty="0"/>
              <a:t>importance of a data set</a:t>
            </a:r>
          </a:p>
          <a:p>
            <a:pPr lvl="1"/>
            <a:r>
              <a:rPr lang="en-US" sz="1400" dirty="0"/>
              <a:t>Funnel many connections down to a single connection to prioritize across </a:t>
            </a:r>
            <a:br>
              <a:rPr lang="en-US" sz="1400" dirty="0"/>
            </a:br>
            <a:r>
              <a:rPr lang="en-US" sz="1400" dirty="0"/>
              <a:t>data sets </a:t>
            </a:r>
          </a:p>
          <a:p>
            <a:pPr lvl="1"/>
            <a:r>
              <a:rPr lang="en-US" sz="1400" dirty="0"/>
              <a:t>Develop your own prioritizer if needed </a:t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600" b="1" dirty="0"/>
              <a:t>Flow Control &amp; Back-Pressure</a:t>
            </a:r>
          </a:p>
          <a:p>
            <a:pPr lvl="1"/>
            <a:r>
              <a:rPr lang="en-US" sz="1400" dirty="0" smtClean="0"/>
              <a:t>Configure </a:t>
            </a:r>
            <a:r>
              <a:rPr lang="en-US" sz="1400" dirty="0"/>
              <a:t>back-pressure such as expiration, threshold for per connection</a:t>
            </a:r>
          </a:p>
          <a:p>
            <a:pPr lvl="1"/>
            <a:r>
              <a:rPr lang="en-US" sz="1400" dirty="0"/>
              <a:t>Based on number of flows or total size of flows</a:t>
            </a:r>
          </a:p>
          <a:p>
            <a:pPr lvl="1"/>
            <a:r>
              <a:rPr lang="en-US" sz="1400" dirty="0"/>
              <a:t>Upstream processor no longer scheduled to run until below </a:t>
            </a:r>
            <a:br>
              <a:rPr lang="en-US" sz="1400" dirty="0"/>
            </a:br>
            <a:r>
              <a:rPr lang="en-US" sz="1400" dirty="0"/>
              <a:t>threshold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4" y="2196422"/>
            <a:ext cx="2912237" cy="20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164592" y="269846"/>
            <a:ext cx="2725897" cy="4247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Example : Security 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3488379" y="426812"/>
            <a:ext cx="5292178" cy="3757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Control Plane</a:t>
            </a:r>
          </a:p>
          <a:p>
            <a:pPr lvl="1"/>
            <a:r>
              <a:rPr lang="en-US" sz="1400" dirty="0" smtClean="0"/>
              <a:t>Pluggable authentication :</a:t>
            </a:r>
            <a:r>
              <a:rPr lang="en-US" sz="1400" dirty="0"/>
              <a:t>2-Way SSL, LDAP, </a:t>
            </a:r>
            <a:r>
              <a:rPr lang="en-US" sz="1400" dirty="0" smtClean="0"/>
              <a:t>Kerberos</a:t>
            </a:r>
            <a:endParaRPr lang="en-US" sz="1400" dirty="0"/>
          </a:p>
          <a:p>
            <a:pPr lvl="1"/>
            <a:r>
              <a:rPr lang="en-US" sz="1400" dirty="0"/>
              <a:t>File-based authority provider out of the </a:t>
            </a:r>
            <a:r>
              <a:rPr lang="en-US" sz="1400" dirty="0" smtClean="0"/>
              <a:t>box</a:t>
            </a:r>
          </a:p>
          <a:p>
            <a:pPr lvl="1"/>
            <a:r>
              <a:rPr lang="en-US" sz="1400" dirty="0"/>
              <a:t>Multiple roles to defines access </a:t>
            </a:r>
            <a:r>
              <a:rPr lang="en-US" sz="1400" dirty="0" smtClean="0"/>
              <a:t>controls</a:t>
            </a:r>
          </a:p>
          <a:p>
            <a:r>
              <a:rPr lang="en-US" sz="1600" b="1" dirty="0"/>
              <a:t>Data Plane</a:t>
            </a:r>
          </a:p>
          <a:p>
            <a:pPr lvl="1"/>
            <a:r>
              <a:rPr lang="en-US" sz="1400" dirty="0" smtClean="0"/>
              <a:t>Optional </a:t>
            </a:r>
            <a:r>
              <a:rPr lang="en-US" sz="1400" dirty="0"/>
              <a:t>2-Way SSL between cluster </a:t>
            </a:r>
            <a:r>
              <a:rPr lang="en-US" sz="1400" dirty="0" smtClean="0"/>
              <a:t>nodes</a:t>
            </a:r>
          </a:p>
          <a:p>
            <a:pPr lvl="1"/>
            <a:r>
              <a:rPr lang="en-US" sz="1400" dirty="0"/>
              <a:t>Optional 2-Way SSL on </a:t>
            </a:r>
            <a:r>
              <a:rPr lang="en-US" sz="1400" dirty="0" smtClean="0"/>
              <a:t>Site-To-Site ( or Edge-to-Edge) connections </a:t>
            </a:r>
            <a:endParaRPr lang="en-US" sz="1400" dirty="0"/>
          </a:p>
          <a:p>
            <a:pPr lvl="1"/>
            <a:r>
              <a:rPr lang="en-US" sz="1400" dirty="0" smtClean="0"/>
              <a:t>Encryption/Decryption </a:t>
            </a:r>
            <a:r>
              <a:rPr lang="en-US" sz="1400" dirty="0"/>
              <a:t>of data through </a:t>
            </a:r>
            <a:r>
              <a:rPr lang="en-US" sz="1400" dirty="0" smtClean="0"/>
              <a:t>processors</a:t>
            </a:r>
          </a:p>
          <a:p>
            <a:r>
              <a:rPr lang="en-US" sz="1600" b="1" dirty="0"/>
              <a:t>Data privacy and compliance</a:t>
            </a:r>
          </a:p>
          <a:p>
            <a:pPr lvl="1"/>
            <a:r>
              <a:rPr lang="en-US" sz="1400" dirty="0"/>
              <a:t>PCI/PII compliance</a:t>
            </a:r>
          </a:p>
          <a:p>
            <a:pPr lvl="1"/>
            <a:r>
              <a:rPr lang="en-US" sz="1400" dirty="0" smtClean="0"/>
              <a:t>GDPR (</a:t>
            </a:r>
            <a:r>
              <a:rPr lang="en-US" sz="1400" dirty="0"/>
              <a:t>General Data Protection </a:t>
            </a:r>
            <a:r>
              <a:rPr lang="en-US" sz="1400" dirty="0" smtClean="0"/>
              <a:t>Regulation)</a:t>
            </a:r>
            <a:endParaRPr lang="en-US" sz="1400" dirty="0"/>
          </a:p>
          <a:p>
            <a:pPr marL="548640" lvl="1" indent="0">
              <a:buNone/>
            </a:pPr>
            <a:endParaRPr lang="en-US" sz="1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-370179" y="611578"/>
            <a:ext cx="3351275" cy="1528402"/>
            <a:chOff x="6174776" y="2703586"/>
            <a:chExt cx="3351275" cy="21203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4776" y="2703586"/>
              <a:ext cx="3351275" cy="212037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979474" y="3141168"/>
              <a:ext cx="1741880" cy="999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r>
                <a:rPr lang="en-US" sz="1200" b="1" dirty="0" smtClean="0"/>
                <a:t>Yes , you don’t want your CEO to be testified before Congress </a:t>
              </a:r>
              <a:r>
                <a:rPr lang="en-US" sz="1200" b="1" dirty="0" smtClean="0">
                  <a:sym typeface="Wingdings" panose="05000000000000000000" pitchFamily="2" charset="2"/>
                </a:rPr>
                <a:t> </a:t>
              </a:r>
              <a:endParaRPr lang="en-US" sz="1200" b="1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3" y="1962609"/>
            <a:ext cx="3205332" cy="23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164592" y="269846"/>
            <a:ext cx="4426863" cy="3139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Example : </a:t>
            </a:r>
            <a:b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Multi-Tenancy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370179" y="611578"/>
            <a:ext cx="3883941" cy="1528402"/>
            <a:chOff x="6174776" y="2703586"/>
            <a:chExt cx="3351275" cy="21203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4776" y="2703586"/>
              <a:ext cx="3351275" cy="212037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853180" y="3141168"/>
              <a:ext cx="2095928" cy="1216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r>
                <a:rPr lang="en-US" sz="1200" b="1" dirty="0" smtClean="0"/>
                <a:t>Ability </a:t>
              </a:r>
              <a:r>
                <a:rPr lang="en-US" sz="1200" b="1" dirty="0"/>
                <a:t>for multiple groups of entities (people or systems) to command, control, and observe state of different parts of the </a:t>
              </a:r>
              <a:r>
                <a:rPr lang="en-US" sz="1200" b="1" dirty="0" smtClean="0"/>
                <a:t>dataflow</a:t>
              </a:r>
              <a:endParaRPr lang="en-US" sz="1200" b="1" dirty="0"/>
            </a:p>
          </p:txBody>
        </p:sp>
      </p:grpSp>
      <p:sp>
        <p:nvSpPr>
          <p:cNvPr id="10" name="Content Placeholder 6"/>
          <p:cNvSpPr txBox="1">
            <a:spLocks/>
          </p:cNvSpPr>
          <p:nvPr/>
        </p:nvSpPr>
        <p:spPr>
          <a:xfrm>
            <a:off x="3425094" y="269846"/>
            <a:ext cx="5292178" cy="457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Multi-tenant Authorization</a:t>
            </a:r>
            <a:endParaRPr lang="en-US" sz="1600" dirty="0" smtClean="0"/>
          </a:p>
          <a:p>
            <a:pPr lvl="1"/>
            <a:r>
              <a:rPr lang="en-US" sz="1400" dirty="0" smtClean="0"/>
              <a:t>Enable </a:t>
            </a:r>
            <a:r>
              <a:rPr lang="en-US" sz="1400" dirty="0"/>
              <a:t>a self-service model for dataflow management, allowing each team or organization to manage flows with a full awareness of the rest of the flow, to which they do not have access</a:t>
            </a:r>
            <a:r>
              <a:rPr lang="en-US" sz="1400" dirty="0" smtClean="0"/>
              <a:t>.</a:t>
            </a:r>
          </a:p>
          <a:p>
            <a:r>
              <a:rPr lang="en-US" sz="1600" b="1" dirty="0" smtClean="0"/>
              <a:t>Multi-tenant </a:t>
            </a:r>
            <a:r>
              <a:rPr lang="en-US" sz="1600" b="1" dirty="0"/>
              <a:t>isolation and </a:t>
            </a:r>
            <a:r>
              <a:rPr lang="en-US" sz="1600" b="1" dirty="0" smtClean="0"/>
              <a:t>Separated SLA/QoS</a:t>
            </a:r>
            <a:r>
              <a:rPr lang="en-US" sz="1600" b="1" dirty="0"/>
              <a:t> </a:t>
            </a:r>
            <a:endParaRPr lang="en-US" sz="1600" dirty="0" smtClean="0"/>
          </a:p>
          <a:p>
            <a:pPr lvl="1"/>
            <a:r>
              <a:rPr lang="en-US" sz="1400" dirty="0"/>
              <a:t>D</a:t>
            </a:r>
            <a:r>
              <a:rPr lang="en-US" sz="1400" dirty="0" smtClean="0"/>
              <a:t>ata </a:t>
            </a:r>
            <a:r>
              <a:rPr lang="en-US" sz="1400" dirty="0"/>
              <a:t>is absolutely critical and it is loss intolerant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nables </a:t>
            </a:r>
            <a:r>
              <a:rPr lang="en-US" sz="1400" dirty="0"/>
              <a:t>the fine-grained flow specific </a:t>
            </a:r>
            <a:r>
              <a:rPr lang="en-US" sz="1400" dirty="0" smtClean="0"/>
              <a:t>configuration to each tenant</a:t>
            </a:r>
          </a:p>
          <a:p>
            <a:pPr lvl="1"/>
            <a:r>
              <a:rPr lang="en-US" sz="1400" dirty="0"/>
              <a:t>Data Buffering ,Flow Control and Back </a:t>
            </a:r>
            <a:r>
              <a:rPr lang="en-US" sz="1400" dirty="0" smtClean="0"/>
              <a:t>Pressure should be considered at tenant level</a:t>
            </a:r>
          </a:p>
          <a:p>
            <a:r>
              <a:rPr lang="en-US" sz="1600" b="1" dirty="0" smtClean="0"/>
              <a:t>Multi-tenant isolated resources management </a:t>
            </a:r>
            <a:r>
              <a:rPr lang="en-US" sz="1600" b="1" dirty="0"/>
              <a:t> </a:t>
            </a:r>
            <a:endParaRPr lang="en-US" sz="1600" dirty="0"/>
          </a:p>
          <a:p>
            <a:pPr lvl="1"/>
            <a:r>
              <a:rPr lang="en-US" sz="1400" dirty="0" smtClean="0"/>
              <a:t>Integrate with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popular resources management framework such as Yarn</a:t>
            </a:r>
            <a:endParaRPr lang="en-US" sz="1400" dirty="0"/>
          </a:p>
          <a:p>
            <a:pPr lvl="1"/>
            <a:r>
              <a:rPr lang="en-US" sz="1400" dirty="0" smtClean="0"/>
              <a:t>Split </a:t>
            </a:r>
            <a:r>
              <a:rPr lang="en-US" sz="1400" dirty="0"/>
              <a:t>up the functionalities of resource management and job scheduling/monitoring into separate </a:t>
            </a:r>
            <a:r>
              <a:rPr lang="en-US" sz="1400" dirty="0" smtClean="0"/>
              <a:t>daemons</a:t>
            </a:r>
            <a:endParaRPr lang="en-US" sz="1400" dirty="0"/>
          </a:p>
          <a:p>
            <a:pPr marL="548640" lvl="1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0" y="2139980"/>
            <a:ext cx="3084844" cy="22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272375"/>
            <a:ext cx="8652959" cy="4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1548" y="441941"/>
            <a:ext cx="6357852" cy="3139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Technology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Score Definition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1" y="977100"/>
            <a:ext cx="7941924" cy="375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0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239734" y="773540"/>
            <a:ext cx="1037523" cy="254100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050" dirty="0" smtClean="0">
                <a:solidFill>
                  <a:srgbClr val="0070C0"/>
                </a:solidFill>
              </a:rPr>
              <a:t>Clustering </a:t>
            </a:r>
            <a:endParaRPr lang="en-US" sz="1050" dirty="0">
              <a:solidFill>
                <a:srgbClr val="0070C0"/>
              </a:solidFill>
            </a:endParaRPr>
          </a:p>
          <a:p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734" y="222943"/>
            <a:ext cx="4288723" cy="32893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Assessment Score Ratings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297262" y="769108"/>
            <a:ext cx="2461313" cy="258532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050" dirty="0">
                <a:solidFill>
                  <a:srgbClr val="0070C0"/>
                </a:solidFill>
              </a:rPr>
              <a:t>High Availability and Recovery</a:t>
            </a:r>
          </a:p>
        </p:txBody>
      </p:sp>
      <p:grpSp>
        <p:nvGrpSpPr>
          <p:cNvPr id="8" name="Group 241"/>
          <p:cNvGrpSpPr>
            <a:grpSpLocks/>
          </p:cNvGrpSpPr>
          <p:nvPr/>
        </p:nvGrpSpPr>
        <p:grpSpPr bwMode="auto">
          <a:xfrm>
            <a:off x="184954" y="1363126"/>
            <a:ext cx="1895474" cy="272655"/>
            <a:chOff x="893" y="1232"/>
            <a:chExt cx="1592" cy="229"/>
          </a:xfrm>
        </p:grpSpPr>
        <p:sp>
          <p:nvSpPr>
            <p:cNvPr id="9" name="Text Box 97"/>
            <p:cNvSpPr txBox="1">
              <a:spLocks noChangeAspect="1" noChangeArrowheads="1"/>
            </p:cNvSpPr>
            <p:nvPr/>
          </p:nvSpPr>
          <p:spPr bwMode="auto">
            <a:xfrm>
              <a:off x="1257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2</a:t>
              </a:r>
            </a:p>
          </p:txBody>
        </p:sp>
        <p:sp>
          <p:nvSpPr>
            <p:cNvPr id="10" name="Text Box 98"/>
            <p:cNvSpPr txBox="1">
              <a:spLocks noChangeAspect="1" noChangeArrowheads="1"/>
            </p:cNvSpPr>
            <p:nvPr/>
          </p:nvSpPr>
          <p:spPr bwMode="auto">
            <a:xfrm>
              <a:off x="197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4</a:t>
              </a:r>
            </a:p>
          </p:txBody>
        </p:sp>
        <p:sp>
          <p:nvSpPr>
            <p:cNvPr id="11" name="Line 99"/>
            <p:cNvSpPr>
              <a:spLocks noChangeAspect="1" noChangeShapeType="1"/>
            </p:cNvSpPr>
            <p:nvPr/>
          </p:nvSpPr>
          <p:spPr bwMode="auto">
            <a:xfrm>
              <a:off x="967" y="1293"/>
              <a:ext cx="14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2" name="Line 100"/>
            <p:cNvSpPr>
              <a:spLocks noChangeAspect="1" noChangeShapeType="1"/>
            </p:cNvSpPr>
            <p:nvPr/>
          </p:nvSpPr>
          <p:spPr bwMode="auto">
            <a:xfrm>
              <a:off x="965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3" name="Line 101"/>
            <p:cNvSpPr>
              <a:spLocks noChangeAspect="1" noChangeShapeType="1"/>
            </p:cNvSpPr>
            <p:nvPr/>
          </p:nvSpPr>
          <p:spPr bwMode="auto">
            <a:xfrm>
              <a:off x="2413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4" name="Line 102"/>
            <p:cNvSpPr>
              <a:spLocks noChangeAspect="1" noChangeShapeType="1"/>
            </p:cNvSpPr>
            <p:nvPr/>
          </p:nvSpPr>
          <p:spPr bwMode="auto">
            <a:xfrm>
              <a:off x="1689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5" name="Text Box 103"/>
            <p:cNvSpPr txBox="1">
              <a:spLocks noChangeAspect="1" noChangeArrowheads="1"/>
            </p:cNvSpPr>
            <p:nvPr/>
          </p:nvSpPr>
          <p:spPr bwMode="auto">
            <a:xfrm>
              <a:off x="161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3</a:t>
              </a:r>
            </a:p>
          </p:txBody>
        </p:sp>
        <p:sp>
          <p:nvSpPr>
            <p:cNvPr id="16" name="Text Box 104"/>
            <p:cNvSpPr txBox="1">
              <a:spLocks noChangeAspect="1" noChangeArrowheads="1"/>
            </p:cNvSpPr>
            <p:nvPr/>
          </p:nvSpPr>
          <p:spPr bwMode="auto">
            <a:xfrm>
              <a:off x="893" y="1350"/>
              <a:ext cx="15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1</a:t>
              </a:r>
            </a:p>
          </p:txBody>
        </p:sp>
        <p:sp>
          <p:nvSpPr>
            <p:cNvPr id="17" name="Line 105"/>
            <p:cNvSpPr>
              <a:spLocks noChangeAspect="1" noChangeShapeType="1"/>
            </p:cNvSpPr>
            <p:nvPr/>
          </p:nvSpPr>
          <p:spPr bwMode="auto">
            <a:xfrm>
              <a:off x="1327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8" name="Line 106"/>
            <p:cNvSpPr>
              <a:spLocks noChangeAspect="1" noChangeShapeType="1"/>
            </p:cNvSpPr>
            <p:nvPr/>
          </p:nvSpPr>
          <p:spPr bwMode="auto">
            <a:xfrm>
              <a:off x="2050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19" name="Text Box 107"/>
            <p:cNvSpPr txBox="1">
              <a:spLocks noChangeAspect="1" noChangeArrowheads="1"/>
            </p:cNvSpPr>
            <p:nvPr/>
          </p:nvSpPr>
          <p:spPr bwMode="auto">
            <a:xfrm>
              <a:off x="2339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5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900489" y="1324835"/>
            <a:ext cx="68580" cy="685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  <a:latin typeface="Arial"/>
              </a:rPr>
              <a:t>N</a:t>
            </a:r>
          </a:p>
        </p:txBody>
      </p:sp>
      <p:sp>
        <p:nvSpPr>
          <p:cNvPr id="23" name="TextBox 22"/>
          <p:cNvSpPr txBox="1"/>
          <p:nvPr/>
        </p:nvSpPr>
        <p:spPr bwMode="gray">
          <a:xfrm>
            <a:off x="6690397" y="313963"/>
            <a:ext cx="34176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US" sz="750" dirty="0" smtClean="0"/>
              <a:t>NiFi</a:t>
            </a:r>
            <a:endParaRPr lang="en-US" sz="750" dirty="0"/>
          </a:p>
        </p:txBody>
      </p:sp>
      <p:sp>
        <p:nvSpPr>
          <p:cNvPr id="25" name="Rectangle 24"/>
          <p:cNvSpPr/>
          <p:nvPr/>
        </p:nvSpPr>
        <p:spPr bwMode="gray">
          <a:xfrm>
            <a:off x="6605510" y="342696"/>
            <a:ext cx="137160" cy="137160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750" b="1" dirty="0" smtClean="0">
                <a:solidFill>
                  <a:schemeClr val="bg1"/>
                </a:solidFill>
              </a:rPr>
              <a:t>N</a:t>
            </a:r>
            <a:endParaRPr lang="en-US" sz="750" b="1" dirty="0">
              <a:solidFill>
                <a:schemeClr val="bg1"/>
              </a:solidFill>
            </a:endParaRPr>
          </a:p>
        </p:txBody>
      </p:sp>
      <p:grpSp>
        <p:nvGrpSpPr>
          <p:cNvPr id="29" name="Group 241"/>
          <p:cNvGrpSpPr>
            <a:grpSpLocks/>
          </p:cNvGrpSpPr>
          <p:nvPr/>
        </p:nvGrpSpPr>
        <p:grpSpPr bwMode="auto">
          <a:xfrm>
            <a:off x="2319920" y="1316292"/>
            <a:ext cx="1895474" cy="272655"/>
            <a:chOff x="893" y="1232"/>
            <a:chExt cx="1592" cy="229"/>
          </a:xfrm>
        </p:grpSpPr>
        <p:sp>
          <p:nvSpPr>
            <p:cNvPr id="30" name="Text Box 97"/>
            <p:cNvSpPr txBox="1">
              <a:spLocks noChangeAspect="1" noChangeArrowheads="1"/>
            </p:cNvSpPr>
            <p:nvPr/>
          </p:nvSpPr>
          <p:spPr bwMode="auto">
            <a:xfrm>
              <a:off x="1257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2</a:t>
              </a:r>
            </a:p>
          </p:txBody>
        </p:sp>
        <p:sp>
          <p:nvSpPr>
            <p:cNvPr id="31" name="Text Box 98"/>
            <p:cNvSpPr txBox="1">
              <a:spLocks noChangeAspect="1" noChangeArrowheads="1"/>
            </p:cNvSpPr>
            <p:nvPr/>
          </p:nvSpPr>
          <p:spPr bwMode="auto">
            <a:xfrm>
              <a:off x="197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4</a:t>
              </a:r>
            </a:p>
          </p:txBody>
        </p:sp>
        <p:sp>
          <p:nvSpPr>
            <p:cNvPr id="32" name="Line 99"/>
            <p:cNvSpPr>
              <a:spLocks noChangeAspect="1" noChangeShapeType="1"/>
            </p:cNvSpPr>
            <p:nvPr/>
          </p:nvSpPr>
          <p:spPr bwMode="auto">
            <a:xfrm>
              <a:off x="967" y="1293"/>
              <a:ext cx="14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33" name="Line 100"/>
            <p:cNvSpPr>
              <a:spLocks noChangeAspect="1" noChangeShapeType="1"/>
            </p:cNvSpPr>
            <p:nvPr/>
          </p:nvSpPr>
          <p:spPr bwMode="auto">
            <a:xfrm>
              <a:off x="965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34" name="Line 101"/>
            <p:cNvSpPr>
              <a:spLocks noChangeAspect="1" noChangeShapeType="1"/>
            </p:cNvSpPr>
            <p:nvPr/>
          </p:nvSpPr>
          <p:spPr bwMode="auto">
            <a:xfrm>
              <a:off x="2413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35" name="Line 102"/>
            <p:cNvSpPr>
              <a:spLocks noChangeAspect="1" noChangeShapeType="1"/>
            </p:cNvSpPr>
            <p:nvPr/>
          </p:nvSpPr>
          <p:spPr bwMode="auto">
            <a:xfrm>
              <a:off x="1689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36" name="Text Box 103"/>
            <p:cNvSpPr txBox="1">
              <a:spLocks noChangeAspect="1" noChangeArrowheads="1"/>
            </p:cNvSpPr>
            <p:nvPr/>
          </p:nvSpPr>
          <p:spPr bwMode="auto">
            <a:xfrm>
              <a:off x="161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3</a:t>
              </a:r>
            </a:p>
          </p:txBody>
        </p:sp>
        <p:sp>
          <p:nvSpPr>
            <p:cNvPr id="37" name="Text Box 104"/>
            <p:cNvSpPr txBox="1">
              <a:spLocks noChangeAspect="1" noChangeArrowheads="1"/>
            </p:cNvSpPr>
            <p:nvPr/>
          </p:nvSpPr>
          <p:spPr bwMode="auto">
            <a:xfrm>
              <a:off x="893" y="1350"/>
              <a:ext cx="15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1</a:t>
              </a:r>
            </a:p>
          </p:txBody>
        </p:sp>
        <p:sp>
          <p:nvSpPr>
            <p:cNvPr id="38" name="Line 105"/>
            <p:cNvSpPr>
              <a:spLocks noChangeAspect="1" noChangeShapeType="1"/>
            </p:cNvSpPr>
            <p:nvPr/>
          </p:nvSpPr>
          <p:spPr bwMode="auto">
            <a:xfrm>
              <a:off x="1327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39" name="Line 106"/>
            <p:cNvSpPr>
              <a:spLocks noChangeAspect="1" noChangeShapeType="1"/>
            </p:cNvSpPr>
            <p:nvPr/>
          </p:nvSpPr>
          <p:spPr bwMode="auto">
            <a:xfrm>
              <a:off x="2050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40" name="Text Box 107"/>
            <p:cNvSpPr txBox="1">
              <a:spLocks noChangeAspect="1" noChangeArrowheads="1"/>
            </p:cNvSpPr>
            <p:nvPr/>
          </p:nvSpPr>
          <p:spPr bwMode="auto">
            <a:xfrm>
              <a:off x="2339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5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035455" y="1278001"/>
            <a:ext cx="68580" cy="685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  <a:latin typeface="Arial"/>
              </a:rPr>
              <a:t>N</a:t>
            </a:r>
          </a:p>
        </p:txBody>
      </p:sp>
      <p:sp>
        <p:nvSpPr>
          <p:cNvPr id="44" name="Title 26"/>
          <p:cNvSpPr txBox="1">
            <a:spLocks/>
          </p:cNvSpPr>
          <p:nvPr/>
        </p:nvSpPr>
        <p:spPr bwMode="gray">
          <a:xfrm>
            <a:off x="4802860" y="769108"/>
            <a:ext cx="1802650" cy="2585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5783"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rgbClr val="0070C0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050" dirty="0" smtClean="0"/>
              <a:t>Delivery </a:t>
            </a:r>
            <a:r>
              <a:rPr lang="en-US" sz="1050" dirty="0"/>
              <a:t>Guarantee</a:t>
            </a:r>
          </a:p>
        </p:txBody>
      </p:sp>
      <p:grpSp>
        <p:nvGrpSpPr>
          <p:cNvPr id="45" name="Group 241"/>
          <p:cNvGrpSpPr>
            <a:grpSpLocks/>
          </p:cNvGrpSpPr>
          <p:nvPr/>
        </p:nvGrpSpPr>
        <p:grpSpPr bwMode="auto">
          <a:xfrm>
            <a:off x="4656011" y="1264569"/>
            <a:ext cx="1895474" cy="272655"/>
            <a:chOff x="893" y="1232"/>
            <a:chExt cx="1592" cy="229"/>
          </a:xfrm>
        </p:grpSpPr>
        <p:sp>
          <p:nvSpPr>
            <p:cNvPr id="46" name="Text Box 97"/>
            <p:cNvSpPr txBox="1">
              <a:spLocks noChangeAspect="1" noChangeArrowheads="1"/>
            </p:cNvSpPr>
            <p:nvPr/>
          </p:nvSpPr>
          <p:spPr bwMode="auto">
            <a:xfrm>
              <a:off x="1257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2</a:t>
              </a:r>
            </a:p>
          </p:txBody>
        </p:sp>
        <p:sp>
          <p:nvSpPr>
            <p:cNvPr id="47" name="Text Box 98"/>
            <p:cNvSpPr txBox="1">
              <a:spLocks noChangeAspect="1" noChangeArrowheads="1"/>
            </p:cNvSpPr>
            <p:nvPr/>
          </p:nvSpPr>
          <p:spPr bwMode="auto">
            <a:xfrm>
              <a:off x="197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4</a:t>
              </a:r>
            </a:p>
          </p:txBody>
        </p:sp>
        <p:sp>
          <p:nvSpPr>
            <p:cNvPr id="48" name="Line 99"/>
            <p:cNvSpPr>
              <a:spLocks noChangeAspect="1" noChangeShapeType="1"/>
            </p:cNvSpPr>
            <p:nvPr/>
          </p:nvSpPr>
          <p:spPr bwMode="auto">
            <a:xfrm>
              <a:off x="967" y="1293"/>
              <a:ext cx="14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49" name="Line 100"/>
            <p:cNvSpPr>
              <a:spLocks noChangeAspect="1" noChangeShapeType="1"/>
            </p:cNvSpPr>
            <p:nvPr/>
          </p:nvSpPr>
          <p:spPr bwMode="auto">
            <a:xfrm>
              <a:off x="965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50" name="Line 101"/>
            <p:cNvSpPr>
              <a:spLocks noChangeAspect="1" noChangeShapeType="1"/>
            </p:cNvSpPr>
            <p:nvPr/>
          </p:nvSpPr>
          <p:spPr bwMode="auto">
            <a:xfrm>
              <a:off x="2413" y="1232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51" name="Line 102"/>
            <p:cNvSpPr>
              <a:spLocks noChangeAspect="1" noChangeShapeType="1"/>
            </p:cNvSpPr>
            <p:nvPr/>
          </p:nvSpPr>
          <p:spPr bwMode="auto">
            <a:xfrm>
              <a:off x="1689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52" name="Text Box 103"/>
            <p:cNvSpPr txBox="1">
              <a:spLocks noChangeAspect="1" noChangeArrowheads="1"/>
            </p:cNvSpPr>
            <p:nvPr/>
          </p:nvSpPr>
          <p:spPr bwMode="auto">
            <a:xfrm>
              <a:off x="1618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3</a:t>
              </a:r>
            </a:p>
          </p:txBody>
        </p:sp>
        <p:sp>
          <p:nvSpPr>
            <p:cNvPr id="53" name="Text Box 104"/>
            <p:cNvSpPr txBox="1">
              <a:spLocks noChangeAspect="1" noChangeArrowheads="1"/>
            </p:cNvSpPr>
            <p:nvPr/>
          </p:nvSpPr>
          <p:spPr bwMode="auto">
            <a:xfrm>
              <a:off x="893" y="1350"/>
              <a:ext cx="15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1</a:t>
              </a:r>
            </a:p>
          </p:txBody>
        </p:sp>
        <p:sp>
          <p:nvSpPr>
            <p:cNvPr id="54" name="Line 105"/>
            <p:cNvSpPr>
              <a:spLocks noChangeAspect="1" noChangeShapeType="1"/>
            </p:cNvSpPr>
            <p:nvPr/>
          </p:nvSpPr>
          <p:spPr bwMode="auto">
            <a:xfrm>
              <a:off x="1327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55" name="Line 106"/>
            <p:cNvSpPr>
              <a:spLocks noChangeAspect="1" noChangeShapeType="1"/>
            </p:cNvSpPr>
            <p:nvPr/>
          </p:nvSpPr>
          <p:spPr bwMode="auto">
            <a:xfrm>
              <a:off x="2050" y="1268"/>
              <a:ext cx="0" cy="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cs typeface="Arial" charset="0"/>
              </a:endParaRPr>
            </a:p>
          </p:txBody>
        </p:sp>
        <p:sp>
          <p:nvSpPr>
            <p:cNvPr id="56" name="Text Box 107"/>
            <p:cNvSpPr txBox="1">
              <a:spLocks noChangeAspect="1" noChangeArrowheads="1"/>
            </p:cNvSpPr>
            <p:nvPr/>
          </p:nvSpPr>
          <p:spPr bwMode="auto">
            <a:xfrm>
              <a:off x="2339" y="1350"/>
              <a:ext cx="146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525" b="1" dirty="0">
                  <a:cs typeface="Arial" charset="0"/>
                </a:rPr>
                <a:t>5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6371546" y="1226278"/>
            <a:ext cx="68580" cy="685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prstClr val="white"/>
                </a:solidFill>
                <a:latin typeface="Arial"/>
              </a:rPr>
              <a:t>N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945264" y="730742"/>
            <a:ext cx="1949499" cy="768116"/>
            <a:chOff x="6945264" y="730742"/>
            <a:chExt cx="1949499" cy="768116"/>
          </a:xfrm>
        </p:grpSpPr>
        <p:sp>
          <p:nvSpPr>
            <p:cNvPr id="61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200" b="1">
                  <a:solidFill>
                    <a:srgbClr val="0070C0"/>
                  </a:solidFill>
                  <a:latin typeface="Mark Offc For MC" panose="020B0504020101010102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Buffering ,Flow Control and Back Pressure</a:t>
              </a:r>
            </a:p>
          </p:txBody>
        </p:sp>
        <p:grpSp>
          <p:nvGrpSpPr>
            <p:cNvPr id="62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66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67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68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69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70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71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72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73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74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75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76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8660799" y="1187912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6464" y="1864111"/>
            <a:ext cx="1949499" cy="768116"/>
            <a:chOff x="6945264" y="730742"/>
            <a:chExt cx="1949499" cy="768116"/>
          </a:xfrm>
        </p:grpSpPr>
        <p:sp>
          <p:nvSpPr>
            <p:cNvPr id="78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200" b="1">
                  <a:solidFill>
                    <a:srgbClr val="0070C0"/>
                  </a:solidFill>
                  <a:latin typeface="Mark Offc For MC" panose="020B0504020101010102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Governance</a:t>
              </a:r>
            </a:p>
          </p:txBody>
        </p:sp>
        <p:grpSp>
          <p:nvGrpSpPr>
            <p:cNvPr id="79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83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84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85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86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87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88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89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90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91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92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93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60799" y="1187912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07694" y="1864111"/>
            <a:ext cx="1949499" cy="768116"/>
            <a:chOff x="6945264" y="730742"/>
            <a:chExt cx="1949499" cy="768116"/>
          </a:xfrm>
        </p:grpSpPr>
        <p:sp>
          <p:nvSpPr>
            <p:cNvPr id="95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200" b="1">
                  <a:solidFill>
                    <a:srgbClr val="0070C0"/>
                  </a:solidFill>
                  <a:latin typeface="Mark Offc For MC" panose="020B0504020101010102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Usability </a:t>
              </a:r>
            </a:p>
          </p:txBody>
        </p:sp>
        <p:grpSp>
          <p:nvGrpSpPr>
            <p:cNvPr id="96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00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01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02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03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04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05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06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07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09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10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8290681" y="1187912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568681" y="1863344"/>
            <a:ext cx="1949499" cy="768116"/>
            <a:chOff x="6945264" y="730742"/>
            <a:chExt cx="1949499" cy="768116"/>
          </a:xfrm>
        </p:grpSpPr>
        <p:sp>
          <p:nvSpPr>
            <p:cNvPr id="112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200" b="1">
                  <a:solidFill>
                    <a:srgbClr val="0070C0"/>
                  </a:solidFill>
                  <a:latin typeface="Mark Offc For MC" panose="020B0504020101010102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Extensibility </a:t>
              </a:r>
            </a:p>
          </p:txBody>
        </p:sp>
        <p:grpSp>
          <p:nvGrpSpPr>
            <p:cNvPr id="113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17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18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19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0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1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2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3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24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25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6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27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15" name="Rectangle 114"/>
            <p:cNvSpPr/>
            <p:nvPr/>
          </p:nvSpPr>
          <p:spPr>
            <a:xfrm>
              <a:off x="8551936" y="1071800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823445" y="1863886"/>
            <a:ext cx="1949499" cy="768116"/>
            <a:chOff x="6945264" y="730742"/>
            <a:chExt cx="1949499" cy="768116"/>
          </a:xfrm>
        </p:grpSpPr>
        <p:sp>
          <p:nvSpPr>
            <p:cNvPr id="129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200" b="1">
                  <a:solidFill>
                    <a:srgbClr val="0070C0"/>
                  </a:solidFill>
                  <a:latin typeface="Mark Offc For MC" panose="020B0504020101010102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Multi-Tenancy</a:t>
              </a:r>
            </a:p>
          </p:txBody>
        </p:sp>
        <p:grpSp>
          <p:nvGrpSpPr>
            <p:cNvPr id="130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34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35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36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37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38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39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40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41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42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43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44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8290681" y="1187912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3407" y="2882778"/>
            <a:ext cx="2316041" cy="768116"/>
            <a:chOff x="6945264" y="730742"/>
            <a:chExt cx="2316041" cy="768116"/>
          </a:xfrm>
        </p:grpSpPr>
        <p:sp>
          <p:nvSpPr>
            <p:cNvPr id="146" name="Title 26"/>
            <p:cNvSpPr txBox="1">
              <a:spLocks/>
            </p:cNvSpPr>
            <p:nvPr/>
          </p:nvSpPr>
          <p:spPr bwMode="gray">
            <a:xfrm>
              <a:off x="7092113" y="730742"/>
              <a:ext cx="2169192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Version Control &amp; Deployment </a:t>
              </a:r>
            </a:p>
          </p:txBody>
        </p:sp>
        <p:grpSp>
          <p:nvGrpSpPr>
            <p:cNvPr id="147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51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52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53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54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55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56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57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58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59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60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61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8392287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2315463" y="2871497"/>
            <a:ext cx="2212993" cy="768116"/>
            <a:chOff x="6945264" y="730742"/>
            <a:chExt cx="2212993" cy="768116"/>
          </a:xfrm>
        </p:grpSpPr>
        <p:sp>
          <p:nvSpPr>
            <p:cNvPr id="163" name="Title 26"/>
            <p:cNvSpPr txBox="1">
              <a:spLocks/>
            </p:cNvSpPr>
            <p:nvPr/>
          </p:nvSpPr>
          <p:spPr bwMode="gray">
            <a:xfrm>
              <a:off x="7092112" y="730742"/>
              <a:ext cx="2066145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smtClean="0"/>
                <a:t>Authentication </a:t>
              </a:r>
              <a:r>
                <a:rPr lang="en-US" dirty="0"/>
                <a:t>&amp; Authorization </a:t>
              </a:r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164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68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69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70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1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2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3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4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75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76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7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78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66" name="Rectangle 165"/>
            <p:cNvSpPr/>
            <p:nvPr/>
          </p:nvSpPr>
          <p:spPr>
            <a:xfrm>
              <a:off x="8392287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514794" y="2851000"/>
            <a:ext cx="1949499" cy="768116"/>
            <a:chOff x="6945264" y="730742"/>
            <a:chExt cx="1949499" cy="768116"/>
          </a:xfrm>
        </p:grpSpPr>
        <p:sp>
          <p:nvSpPr>
            <p:cNvPr id="180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smtClean="0"/>
                <a:t>Encryption </a:t>
              </a:r>
              <a:r>
                <a:rPr lang="en-US" dirty="0"/>
                <a:t>and decryption </a:t>
              </a:r>
            </a:p>
            <a:p>
              <a:endParaRPr lang="en-US" dirty="0" smtClean="0"/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181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185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186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187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88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89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90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91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192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193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94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195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8087491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6903278" y="2874195"/>
            <a:ext cx="1949499" cy="768116"/>
            <a:chOff x="6945264" y="730742"/>
            <a:chExt cx="1949499" cy="768116"/>
          </a:xfrm>
        </p:grpSpPr>
        <p:sp>
          <p:nvSpPr>
            <p:cNvPr id="197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smtClean="0"/>
                <a:t>Monitoring </a:t>
              </a:r>
              <a:r>
                <a:rPr lang="en-US" dirty="0"/>
                <a:t>&amp; Diagnostic  </a:t>
              </a:r>
            </a:p>
            <a:p>
              <a:endParaRPr lang="en-US" dirty="0" smtClean="0"/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198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202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203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204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05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06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07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08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209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210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11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12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087491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1810" y="3787185"/>
            <a:ext cx="1949499" cy="768116"/>
            <a:chOff x="6945264" y="730742"/>
            <a:chExt cx="1949499" cy="768116"/>
          </a:xfrm>
        </p:grpSpPr>
        <p:sp>
          <p:nvSpPr>
            <p:cNvPr id="214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smtClean="0"/>
                <a:t>Integration </a:t>
              </a:r>
              <a:r>
                <a:rPr lang="en-US" dirty="0"/>
                <a:t>capabilities</a:t>
              </a:r>
            </a:p>
            <a:p>
              <a:endParaRPr lang="en-US" b="0" dirty="0"/>
            </a:p>
          </p:txBody>
        </p:sp>
        <p:grpSp>
          <p:nvGrpSpPr>
            <p:cNvPr id="215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219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220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221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2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3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4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5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226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227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8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29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217" name="Rectangle 216"/>
            <p:cNvSpPr/>
            <p:nvPr/>
          </p:nvSpPr>
          <p:spPr>
            <a:xfrm>
              <a:off x="8392287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303723" y="3804253"/>
            <a:ext cx="1949499" cy="768116"/>
            <a:chOff x="6945264" y="730742"/>
            <a:chExt cx="1949499" cy="768116"/>
          </a:xfrm>
        </p:grpSpPr>
        <p:sp>
          <p:nvSpPr>
            <p:cNvPr id="231" name="Title 26"/>
            <p:cNvSpPr txBox="1">
              <a:spLocks/>
            </p:cNvSpPr>
            <p:nvPr/>
          </p:nvSpPr>
          <p:spPr bwMode="gray">
            <a:xfrm>
              <a:off x="7092113" y="730742"/>
              <a:ext cx="180265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smtClean="0"/>
                <a:t>Cloud </a:t>
              </a:r>
              <a:r>
                <a:rPr lang="en-US" dirty="0"/>
                <a:t>Native</a:t>
              </a:r>
            </a:p>
            <a:p>
              <a:r>
                <a:rPr lang="en-US" dirty="0" smtClean="0"/>
                <a:t> </a:t>
              </a:r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232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236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237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238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39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40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41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42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243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244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45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46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234" name="Rectangle 233"/>
            <p:cNvSpPr/>
            <p:nvPr/>
          </p:nvSpPr>
          <p:spPr>
            <a:xfrm>
              <a:off x="8668056" y="1180655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4332515" y="3802214"/>
            <a:ext cx="2454645" cy="768116"/>
            <a:chOff x="6789284" y="730742"/>
            <a:chExt cx="2454645" cy="768116"/>
          </a:xfrm>
        </p:grpSpPr>
        <p:sp>
          <p:nvSpPr>
            <p:cNvPr id="248" name="Title 26"/>
            <p:cNvSpPr txBox="1">
              <a:spLocks/>
            </p:cNvSpPr>
            <p:nvPr/>
          </p:nvSpPr>
          <p:spPr bwMode="gray">
            <a:xfrm>
              <a:off x="6789284" y="730742"/>
              <a:ext cx="2454645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000" dirty="0" smtClean="0"/>
                <a:t>Performance</a:t>
              </a:r>
              <a:r>
                <a:rPr lang="en-US" sz="1000" dirty="0"/>
                <a:t>, Latency and Throughputs </a:t>
              </a:r>
              <a:r>
                <a:rPr lang="en-US" sz="1000" dirty="0" smtClean="0"/>
                <a:t>(Real Time &amp; Streaming)</a:t>
              </a:r>
              <a:endParaRPr lang="en-US" sz="1000" dirty="0"/>
            </a:p>
            <a:p>
              <a:r>
                <a:rPr lang="en-US" sz="1000" dirty="0" smtClean="0"/>
                <a:t> </a:t>
              </a:r>
              <a:endParaRPr lang="en-US" sz="1000" dirty="0"/>
            </a:p>
            <a:p>
              <a:endParaRPr lang="en-US" sz="1000" dirty="0" smtClean="0"/>
            </a:p>
            <a:p>
              <a:r>
                <a:rPr lang="en-US" sz="1000" dirty="0" smtClean="0"/>
                <a:t> </a:t>
              </a:r>
              <a:endParaRPr lang="en-US" sz="1000" dirty="0"/>
            </a:p>
          </p:txBody>
        </p:sp>
        <p:grpSp>
          <p:nvGrpSpPr>
            <p:cNvPr id="249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253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254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255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56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57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58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59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260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261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62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63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251" name="Rectangle 250"/>
            <p:cNvSpPr/>
            <p:nvPr/>
          </p:nvSpPr>
          <p:spPr>
            <a:xfrm>
              <a:off x="8406800" y="1166141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6728156" y="3765656"/>
            <a:ext cx="2401330" cy="768116"/>
            <a:chOff x="6811685" y="730742"/>
            <a:chExt cx="2401330" cy="768116"/>
          </a:xfrm>
        </p:grpSpPr>
        <p:sp>
          <p:nvSpPr>
            <p:cNvPr id="265" name="Title 26"/>
            <p:cNvSpPr txBox="1">
              <a:spLocks/>
            </p:cNvSpPr>
            <p:nvPr/>
          </p:nvSpPr>
          <p:spPr bwMode="gray">
            <a:xfrm>
              <a:off x="6811685" y="730742"/>
              <a:ext cx="2401330" cy="258532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defTabSz="685783">
                <a:lnSpc>
                  <a:spcPct val="90000"/>
                </a:lnSpc>
                <a:spcBef>
                  <a:spcPct val="0"/>
                </a:spcBef>
                <a:buNone/>
                <a:defRPr sz="1050" b="1">
                  <a:solidFill>
                    <a:srgbClr val="0070C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000" dirty="0" smtClean="0"/>
                <a:t>Performance</a:t>
              </a:r>
              <a:r>
                <a:rPr lang="en-US" sz="1000" dirty="0"/>
                <a:t>, Latency and Throughputs </a:t>
              </a:r>
              <a:r>
                <a:rPr lang="en-US" sz="1000" dirty="0" smtClean="0"/>
                <a:t>(Batch files / DB actions )</a:t>
              </a:r>
              <a:endParaRPr lang="en-US" sz="1000" dirty="0"/>
            </a:p>
            <a:p>
              <a:r>
                <a:rPr lang="en-US" sz="1000" dirty="0" smtClean="0"/>
                <a:t> </a:t>
              </a:r>
              <a:endParaRPr lang="en-US" sz="1000" dirty="0"/>
            </a:p>
            <a:p>
              <a:endParaRPr lang="en-US" sz="1000" dirty="0" smtClean="0"/>
            </a:p>
            <a:p>
              <a:r>
                <a:rPr lang="en-US" sz="1000" dirty="0" smtClean="0"/>
                <a:t> </a:t>
              </a:r>
              <a:endParaRPr lang="en-US" sz="1000" dirty="0"/>
            </a:p>
          </p:txBody>
        </p:sp>
        <p:grpSp>
          <p:nvGrpSpPr>
            <p:cNvPr id="266" name="Group 241"/>
            <p:cNvGrpSpPr>
              <a:grpSpLocks/>
            </p:cNvGrpSpPr>
            <p:nvPr/>
          </p:nvGrpSpPr>
          <p:grpSpPr bwMode="auto">
            <a:xfrm>
              <a:off x="6945264" y="1226203"/>
              <a:ext cx="1895474" cy="272655"/>
              <a:chOff x="893" y="1232"/>
              <a:chExt cx="1592" cy="229"/>
            </a:xfrm>
          </p:grpSpPr>
          <p:sp>
            <p:nvSpPr>
              <p:cNvPr id="270" name="Text Box 97"/>
              <p:cNvSpPr txBox="1">
                <a:spLocks noChangeAspect="1" noChangeArrowheads="1"/>
              </p:cNvSpPr>
              <p:nvPr/>
            </p:nvSpPr>
            <p:spPr bwMode="auto">
              <a:xfrm>
                <a:off x="1257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2</a:t>
                </a:r>
              </a:p>
            </p:txBody>
          </p:sp>
          <p:sp>
            <p:nvSpPr>
              <p:cNvPr id="271" name="Text Box 98"/>
              <p:cNvSpPr txBox="1">
                <a:spLocks noChangeAspect="1" noChangeArrowheads="1"/>
              </p:cNvSpPr>
              <p:nvPr/>
            </p:nvSpPr>
            <p:spPr bwMode="auto">
              <a:xfrm>
                <a:off x="197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4</a:t>
                </a:r>
              </a:p>
            </p:txBody>
          </p:sp>
          <p:sp>
            <p:nvSpPr>
              <p:cNvPr id="272" name="Line 99"/>
              <p:cNvSpPr>
                <a:spLocks noChangeAspect="1" noChangeShapeType="1"/>
              </p:cNvSpPr>
              <p:nvPr/>
            </p:nvSpPr>
            <p:spPr bwMode="auto">
              <a:xfrm>
                <a:off x="967" y="1293"/>
                <a:ext cx="144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73" name="Line 100"/>
              <p:cNvSpPr>
                <a:spLocks noChangeAspect="1" noChangeShapeType="1"/>
              </p:cNvSpPr>
              <p:nvPr/>
            </p:nvSpPr>
            <p:spPr bwMode="auto">
              <a:xfrm>
                <a:off x="965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74" name="Line 101"/>
              <p:cNvSpPr>
                <a:spLocks noChangeAspect="1" noChangeShapeType="1"/>
              </p:cNvSpPr>
              <p:nvPr/>
            </p:nvSpPr>
            <p:spPr bwMode="auto">
              <a:xfrm>
                <a:off x="2413" y="1232"/>
                <a:ext cx="0" cy="1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75" name="Line 102"/>
              <p:cNvSpPr>
                <a:spLocks noChangeAspect="1" noChangeShapeType="1"/>
              </p:cNvSpPr>
              <p:nvPr/>
            </p:nvSpPr>
            <p:spPr bwMode="auto">
              <a:xfrm>
                <a:off x="1689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76" name="Text Box 103"/>
              <p:cNvSpPr txBox="1">
                <a:spLocks noChangeAspect="1" noChangeArrowheads="1"/>
              </p:cNvSpPr>
              <p:nvPr/>
            </p:nvSpPr>
            <p:spPr bwMode="auto">
              <a:xfrm>
                <a:off x="1618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3</a:t>
                </a:r>
              </a:p>
            </p:txBody>
          </p:sp>
          <p:sp>
            <p:nvSpPr>
              <p:cNvPr id="277" name="Text Box 104"/>
              <p:cNvSpPr txBox="1">
                <a:spLocks noChangeAspect="1" noChangeArrowheads="1"/>
              </p:cNvSpPr>
              <p:nvPr/>
            </p:nvSpPr>
            <p:spPr bwMode="auto">
              <a:xfrm>
                <a:off x="893" y="1350"/>
                <a:ext cx="15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1</a:t>
                </a:r>
              </a:p>
            </p:txBody>
          </p:sp>
          <p:sp>
            <p:nvSpPr>
              <p:cNvPr id="278" name="Line 105"/>
              <p:cNvSpPr>
                <a:spLocks noChangeAspect="1" noChangeShapeType="1"/>
              </p:cNvSpPr>
              <p:nvPr/>
            </p:nvSpPr>
            <p:spPr bwMode="auto">
              <a:xfrm>
                <a:off x="1327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79" name="Line 106"/>
              <p:cNvSpPr>
                <a:spLocks noChangeAspect="1" noChangeShapeType="1"/>
              </p:cNvSpPr>
              <p:nvPr/>
            </p:nvSpPr>
            <p:spPr bwMode="auto">
              <a:xfrm>
                <a:off x="2050" y="1268"/>
                <a:ext cx="0" cy="4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7866" tIns="33338" rIns="67866" bIns="33338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13" dirty="0">
                  <a:cs typeface="Arial" charset="0"/>
                </a:endParaRPr>
              </a:p>
            </p:txBody>
          </p:sp>
          <p:sp>
            <p:nvSpPr>
              <p:cNvPr id="280" name="Text Box 107"/>
              <p:cNvSpPr txBox="1">
                <a:spLocks noChangeAspect="1" noChangeArrowheads="1"/>
              </p:cNvSpPr>
              <p:nvPr/>
            </p:nvSpPr>
            <p:spPr bwMode="auto">
              <a:xfrm>
                <a:off x="2339" y="1350"/>
                <a:ext cx="146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66" tIns="33338" rIns="67866" bIns="33338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525" b="1" dirty="0"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268" name="Rectangle 267"/>
            <p:cNvSpPr/>
            <p:nvPr/>
          </p:nvSpPr>
          <p:spPr>
            <a:xfrm>
              <a:off x="7850011" y="1122599"/>
              <a:ext cx="68580" cy="6858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white"/>
                  </a:solidFill>
                  <a:latin typeface="Arial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9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9"/>
          <p:cNvSpPr txBox="1">
            <a:spLocks/>
          </p:cNvSpPr>
          <p:nvPr/>
        </p:nvSpPr>
        <p:spPr bwMode="gray">
          <a:xfrm>
            <a:off x="661522" y="1317593"/>
            <a:ext cx="7801500" cy="1730100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IE" sz="3200" dirty="0">
              <a:solidFill>
                <a:srgbClr val="00B0F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599258" y="1063228"/>
            <a:ext cx="3668889" cy="3668697"/>
          </a:xfrm>
          <a:prstGeom prst="ellipse">
            <a:avLst/>
          </a:prstGeom>
          <a:gradFill flip="none" rotWithShape="1">
            <a:gsLst>
              <a:gs pos="89000">
                <a:schemeClr val="accent1">
                  <a:tint val="100000"/>
                  <a:shade val="100000"/>
                  <a:satMod val="130000"/>
                </a:schemeClr>
              </a:gs>
              <a:gs pos="62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63628" y="1223147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5994" y="4054590"/>
            <a:ext cx="11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3111" y="4007556"/>
            <a:ext cx="91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0969" y="1238640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8241" y="1488973"/>
            <a:ext cx="925678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Understand Problem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335822" y="2304619"/>
            <a:ext cx="771408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Ingest Data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235210" y="3026015"/>
            <a:ext cx="938866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Explore and Understand Data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516084" y="3909089"/>
            <a:ext cx="925678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Clean and Shape Data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0182" y="3928162"/>
            <a:ext cx="771408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Evaluate Data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798396" y="3057906"/>
            <a:ext cx="932280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Create and build Models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926690" y="2293480"/>
            <a:ext cx="1001336" cy="4308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Communicate Results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316653" y="1484779"/>
            <a:ext cx="1114938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Deliver &amp; Deploy Model</a:t>
            </a:r>
            <a:endParaRPr lang="en-US" sz="1100" dirty="0"/>
          </a:p>
        </p:txBody>
      </p:sp>
      <p:cxnSp>
        <p:nvCxnSpPr>
          <p:cNvPr id="19" name="Straight Connector 18"/>
          <p:cNvCxnSpPr>
            <a:stCxn id="6" idx="0"/>
            <a:endCxn id="6" idx="4"/>
          </p:cNvCxnSpPr>
          <p:nvPr/>
        </p:nvCxnSpPr>
        <p:spPr>
          <a:xfrm>
            <a:off x="3433703" y="1063228"/>
            <a:ext cx="0" cy="3668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6"/>
            <a:endCxn id="6" idx="2"/>
          </p:cNvCxnSpPr>
          <p:nvPr/>
        </p:nvCxnSpPr>
        <p:spPr>
          <a:xfrm flipH="1">
            <a:off x="1599258" y="2897577"/>
            <a:ext cx="3668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35219" y="1016333"/>
            <a:ext cx="2155157" cy="7386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Data Engineer</a:t>
            </a:r>
          </a:p>
          <a:p>
            <a:r>
              <a:rPr lang="en-US" sz="1200" dirty="0" smtClean="0"/>
              <a:t>Architect how data is organized </a:t>
            </a:r>
          </a:p>
          <a:p>
            <a:r>
              <a:rPr lang="en-US" sz="1200" dirty="0" smtClean="0"/>
              <a:t>&amp; ensure operability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535219" y="1995924"/>
            <a:ext cx="1982784" cy="73866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Data Scientist</a:t>
            </a:r>
          </a:p>
          <a:p>
            <a:r>
              <a:rPr lang="en-US" sz="1200" dirty="0" smtClean="0"/>
              <a:t>Deep analytics and modeling</a:t>
            </a:r>
          </a:p>
          <a:p>
            <a:r>
              <a:rPr lang="en-US" sz="1200" dirty="0" smtClean="0"/>
              <a:t>for hidden insights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535219" y="2916316"/>
            <a:ext cx="1954381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Business Analyst</a:t>
            </a:r>
          </a:p>
          <a:p>
            <a:r>
              <a:rPr lang="en-US" sz="1200" dirty="0" smtClean="0"/>
              <a:t>Work with </a:t>
            </a:r>
            <a:r>
              <a:rPr lang="en-US" sz="1200" dirty="0"/>
              <a:t>d</a:t>
            </a:r>
            <a:r>
              <a:rPr lang="en-US" sz="1200" dirty="0" smtClean="0"/>
              <a:t>ata to apply</a:t>
            </a:r>
          </a:p>
          <a:p>
            <a:r>
              <a:rPr lang="en-US" sz="1200" dirty="0" smtClean="0"/>
              <a:t>insights to business strategy 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535219" y="3801610"/>
            <a:ext cx="2098877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App Developer</a:t>
            </a:r>
          </a:p>
          <a:p>
            <a:r>
              <a:rPr lang="en-US" sz="1200" dirty="0" smtClean="0"/>
              <a:t>Integrates data &amp; insights with </a:t>
            </a:r>
          </a:p>
          <a:p>
            <a:r>
              <a:rPr lang="en-US" sz="1200" dirty="0" smtClean="0"/>
              <a:t>existing or new applications</a:t>
            </a:r>
            <a:endParaRPr 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10" y="606536"/>
            <a:ext cx="1855590" cy="46679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2539887" y="1995924"/>
            <a:ext cx="1782805" cy="18056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539888" y="1995924"/>
            <a:ext cx="1782804" cy="18056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对角圆角矩形 36"/>
          <p:cNvSpPr/>
          <p:nvPr/>
        </p:nvSpPr>
        <p:spPr bwMode="auto">
          <a:xfrm>
            <a:off x="105998" y="308435"/>
            <a:ext cx="8671528" cy="339328"/>
          </a:xfrm>
          <a:prstGeom prst="round2Diag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B050"/>
                </a:solidFill>
              </a:rPr>
              <a:t>Traditional AI Tribe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4" y="635756"/>
            <a:ext cx="3965027" cy="2320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03" y="599705"/>
            <a:ext cx="4152575" cy="2356329"/>
          </a:xfrm>
          <a:prstGeom prst="rect">
            <a:avLst/>
          </a:prstGeom>
        </p:spPr>
      </p:pic>
      <p:sp>
        <p:nvSpPr>
          <p:cNvPr id="8" name="对角圆角矩形 36"/>
          <p:cNvSpPr/>
          <p:nvPr/>
        </p:nvSpPr>
        <p:spPr bwMode="auto">
          <a:xfrm>
            <a:off x="105998" y="138771"/>
            <a:ext cx="8671528" cy="339328"/>
          </a:xfrm>
          <a:prstGeom prst="round2Diag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B050"/>
                </a:solidFill>
              </a:rPr>
              <a:t>Trends 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gray">
          <a:xfrm>
            <a:off x="4209221" y="2191525"/>
            <a:ext cx="465082" cy="4256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3" y="3018765"/>
            <a:ext cx="3665740" cy="11118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4694" y="4310213"/>
            <a:ext cx="3520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https://vmware.wd1.myworkdayjobs.com/VMware/job/USA-California-Palo-Alto/Staff-Machine-Learning-Engineer_R1813174?from=timeline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559" y="3018764"/>
            <a:ext cx="4706007" cy="199467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gray">
          <a:xfrm>
            <a:off x="2563906" y="3222812"/>
            <a:ext cx="403412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/>
          <p:cNvSpPr/>
          <p:nvPr/>
        </p:nvSpPr>
        <p:spPr bwMode="gray">
          <a:xfrm>
            <a:off x="3037406" y="3352976"/>
            <a:ext cx="651570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/>
          <p:cNvSpPr/>
          <p:nvPr/>
        </p:nvSpPr>
        <p:spPr bwMode="gray">
          <a:xfrm>
            <a:off x="272461" y="3612930"/>
            <a:ext cx="1462209" cy="14328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Oval 15"/>
          <p:cNvSpPr/>
          <p:nvPr/>
        </p:nvSpPr>
        <p:spPr bwMode="gray">
          <a:xfrm>
            <a:off x="1177896" y="3478558"/>
            <a:ext cx="2546869" cy="134372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Oval 16"/>
          <p:cNvSpPr/>
          <p:nvPr/>
        </p:nvSpPr>
        <p:spPr bwMode="gray">
          <a:xfrm>
            <a:off x="2092742" y="3626553"/>
            <a:ext cx="780445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Oval 17"/>
          <p:cNvSpPr/>
          <p:nvPr/>
        </p:nvSpPr>
        <p:spPr bwMode="gray">
          <a:xfrm>
            <a:off x="4338918" y="3200400"/>
            <a:ext cx="2460811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Oval 18"/>
          <p:cNvSpPr/>
          <p:nvPr/>
        </p:nvSpPr>
        <p:spPr bwMode="gray">
          <a:xfrm>
            <a:off x="4327229" y="3612930"/>
            <a:ext cx="1997372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Oval 19"/>
          <p:cNvSpPr/>
          <p:nvPr/>
        </p:nvSpPr>
        <p:spPr bwMode="gray">
          <a:xfrm>
            <a:off x="4874076" y="3810794"/>
            <a:ext cx="2257348" cy="15240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Oval 20"/>
          <p:cNvSpPr/>
          <p:nvPr/>
        </p:nvSpPr>
        <p:spPr bwMode="gray">
          <a:xfrm>
            <a:off x="5860193" y="4029382"/>
            <a:ext cx="2512842" cy="13751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" name="Oval 21"/>
          <p:cNvSpPr/>
          <p:nvPr/>
        </p:nvSpPr>
        <p:spPr bwMode="gray">
          <a:xfrm>
            <a:off x="5569323" y="4317702"/>
            <a:ext cx="2512842" cy="13751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" name="Oval 22"/>
          <p:cNvSpPr/>
          <p:nvPr/>
        </p:nvSpPr>
        <p:spPr bwMode="gray">
          <a:xfrm>
            <a:off x="4327229" y="4537263"/>
            <a:ext cx="2221489" cy="132197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" name="Oval 23"/>
          <p:cNvSpPr/>
          <p:nvPr/>
        </p:nvSpPr>
        <p:spPr bwMode="gray">
          <a:xfrm>
            <a:off x="5057852" y="4646459"/>
            <a:ext cx="2911772" cy="129489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0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143539815"/>
              </p:ext>
            </p:extLst>
          </p:nvPr>
        </p:nvGraphicFramePr>
        <p:xfrm>
          <a:off x="87160" y="1050938"/>
          <a:ext cx="242539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13395274"/>
              </p:ext>
            </p:extLst>
          </p:nvPr>
        </p:nvGraphicFramePr>
        <p:xfrm>
          <a:off x="2562311" y="1050938"/>
          <a:ext cx="242458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85771340"/>
              </p:ext>
            </p:extLst>
          </p:nvPr>
        </p:nvGraphicFramePr>
        <p:xfrm>
          <a:off x="5063179" y="1057738"/>
          <a:ext cx="172393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951219560"/>
              </p:ext>
            </p:extLst>
          </p:nvPr>
        </p:nvGraphicFramePr>
        <p:xfrm>
          <a:off x="87161" y="3113913"/>
          <a:ext cx="2336648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672478490"/>
              </p:ext>
            </p:extLst>
          </p:nvPr>
        </p:nvGraphicFramePr>
        <p:xfrm>
          <a:off x="2487783" y="3111529"/>
          <a:ext cx="2048808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itle 5"/>
          <p:cNvSpPr txBox="1">
            <a:spLocks/>
          </p:cNvSpPr>
          <p:nvPr/>
        </p:nvSpPr>
        <p:spPr>
          <a:xfrm>
            <a:off x="239734" y="773540"/>
            <a:ext cx="2085654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Mining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2522624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Programing / Coding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5244043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Languages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655452" y="2809757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Engineering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2820644" y="2844414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Big Data Stacks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2594550358"/>
              </p:ext>
            </p:extLst>
          </p:nvPr>
        </p:nvGraphicFramePr>
        <p:xfrm>
          <a:off x="6880515" y="1057738"/>
          <a:ext cx="2185009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itle 5"/>
          <p:cNvSpPr txBox="1">
            <a:spLocks/>
          </p:cNvSpPr>
          <p:nvPr/>
        </p:nvSpPr>
        <p:spPr>
          <a:xfrm>
            <a:off x="5045301" y="2722995"/>
            <a:ext cx="3365282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APIs /Services/App</a:t>
            </a:r>
            <a:br>
              <a:rPr lang="en-US" sz="1200" dirty="0" smtClean="0">
                <a:solidFill>
                  <a:srgbClr val="0070C0"/>
                </a:solidFill>
              </a:rPr>
            </a:br>
            <a:r>
              <a:rPr lang="en-US" sz="1200" dirty="0" smtClean="0">
                <a:solidFill>
                  <a:srgbClr val="0070C0"/>
                </a:solidFill>
              </a:rPr>
              <a:t> ( Model Serving)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731179498"/>
              </p:ext>
            </p:extLst>
          </p:nvPr>
        </p:nvGraphicFramePr>
        <p:xfrm>
          <a:off x="4598225" y="3111529"/>
          <a:ext cx="2059158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693356907"/>
              </p:ext>
            </p:extLst>
          </p:nvPr>
        </p:nvGraphicFramePr>
        <p:xfrm>
          <a:off x="6720932" y="3130234"/>
          <a:ext cx="2344592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39734" y="211979"/>
            <a:ext cx="7042178" cy="3508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Ratings for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raditional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data scientist  </a:t>
            </a:r>
          </a:p>
        </p:txBody>
      </p:sp>
    </p:spTree>
    <p:extLst>
      <p:ext uri="{BB962C8B-B14F-4D97-AF65-F5344CB8AC3E}">
        <p14:creationId xmlns:p14="http://schemas.microsoft.com/office/powerpoint/2010/main" val="25501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734" y="175045"/>
            <a:ext cx="7042178" cy="4247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Ratings for t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raditional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engineer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15745775"/>
              </p:ext>
            </p:extLst>
          </p:nvPr>
        </p:nvGraphicFramePr>
        <p:xfrm>
          <a:off x="87160" y="1050938"/>
          <a:ext cx="242539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409051174"/>
              </p:ext>
            </p:extLst>
          </p:nvPr>
        </p:nvGraphicFramePr>
        <p:xfrm>
          <a:off x="2562311" y="1050938"/>
          <a:ext cx="242458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293567644"/>
              </p:ext>
            </p:extLst>
          </p:nvPr>
        </p:nvGraphicFramePr>
        <p:xfrm>
          <a:off x="5063179" y="1057738"/>
          <a:ext cx="172393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15915665"/>
              </p:ext>
            </p:extLst>
          </p:nvPr>
        </p:nvGraphicFramePr>
        <p:xfrm>
          <a:off x="87161" y="3113913"/>
          <a:ext cx="223822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906706127"/>
              </p:ext>
            </p:extLst>
          </p:nvPr>
        </p:nvGraphicFramePr>
        <p:xfrm>
          <a:off x="2381448" y="3111529"/>
          <a:ext cx="2131265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itle 5"/>
          <p:cNvSpPr txBox="1">
            <a:spLocks/>
          </p:cNvSpPr>
          <p:nvPr/>
        </p:nvSpPr>
        <p:spPr>
          <a:xfrm>
            <a:off x="239734" y="773540"/>
            <a:ext cx="2085654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Mining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2522624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Programing / Coding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5244043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Languages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55452" y="2809757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Engineering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2820644" y="2844414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Big Data Stacks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112037517"/>
              </p:ext>
            </p:extLst>
          </p:nvPr>
        </p:nvGraphicFramePr>
        <p:xfrm>
          <a:off x="6880515" y="1057738"/>
          <a:ext cx="2185009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itle 5"/>
          <p:cNvSpPr txBox="1">
            <a:spLocks/>
          </p:cNvSpPr>
          <p:nvPr/>
        </p:nvSpPr>
        <p:spPr>
          <a:xfrm>
            <a:off x="5045301" y="2722995"/>
            <a:ext cx="3365282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APIs /Services/App</a:t>
            </a:r>
            <a:br>
              <a:rPr lang="en-US" sz="1200" dirty="0" smtClean="0">
                <a:solidFill>
                  <a:srgbClr val="0070C0"/>
                </a:solidFill>
              </a:rPr>
            </a:br>
            <a:r>
              <a:rPr lang="en-US" sz="1200" dirty="0" smtClean="0">
                <a:solidFill>
                  <a:srgbClr val="0070C0"/>
                </a:solidFill>
              </a:rPr>
              <a:t> ( Model Serving)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428641686"/>
              </p:ext>
            </p:extLst>
          </p:nvPr>
        </p:nvGraphicFramePr>
        <p:xfrm>
          <a:off x="4608622" y="3111529"/>
          <a:ext cx="209034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241968729"/>
              </p:ext>
            </p:extLst>
          </p:nvPr>
        </p:nvGraphicFramePr>
        <p:xfrm>
          <a:off x="6787110" y="3130234"/>
          <a:ext cx="2278413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8533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80" y="364671"/>
            <a:ext cx="7042178" cy="58985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89" y="1096154"/>
            <a:ext cx="3685101" cy="225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Module </a:t>
            </a:r>
            <a:r>
              <a:rPr lang="en-US" sz="1400" b="1" dirty="0" smtClean="0"/>
              <a:t>3</a:t>
            </a:r>
            <a:r>
              <a:rPr lang="en-US" sz="1400" b="1" dirty="0"/>
              <a:t>: AI Engineering platform and AI </a:t>
            </a:r>
            <a:r>
              <a:rPr lang="en-US" sz="1400" b="1" dirty="0" smtClean="0"/>
              <a:t>Engineers ( 40 mins) </a:t>
            </a:r>
          </a:p>
          <a:p>
            <a:r>
              <a:rPr lang="en-US" sz="1200" dirty="0" smtClean="0"/>
              <a:t>Key </a:t>
            </a:r>
            <a:r>
              <a:rPr lang="en-US" sz="1200" dirty="0"/>
              <a:t>factors to consider an AI Engineering platform</a:t>
            </a:r>
          </a:p>
          <a:p>
            <a:r>
              <a:rPr lang="en-US" sz="1200" dirty="0"/>
              <a:t>architect a data pipeline framework</a:t>
            </a:r>
          </a:p>
          <a:p>
            <a:r>
              <a:rPr lang="en-US" sz="1200" dirty="0"/>
              <a:t>Apache NiFi introduction</a:t>
            </a:r>
          </a:p>
          <a:p>
            <a:r>
              <a:rPr lang="en-US" sz="1200" dirty="0"/>
              <a:t>Traditional AI Tribe and its challenges</a:t>
            </a:r>
          </a:p>
          <a:p>
            <a:r>
              <a:rPr lang="en-US" sz="1200" dirty="0"/>
              <a:t>knowledges and skills are required for AI Engineer</a:t>
            </a:r>
          </a:p>
          <a:p>
            <a:r>
              <a:rPr lang="en-US" sz="1200" dirty="0"/>
              <a:t>Growing path for an AI Engineer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05540" y="516567"/>
            <a:ext cx="6327444" cy="43795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Session </a:t>
            </a:r>
            <a:r>
              <a:rPr lang="en-US" dirty="0" smtClean="0">
                <a:solidFill>
                  <a:srgbClr val="00B050"/>
                </a:solidFill>
              </a:rPr>
              <a:t>2: Feb. 1rd Friday 10am-12pm PT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19607" y="1098092"/>
            <a:ext cx="2823351" cy="2486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Module 4</a:t>
            </a:r>
            <a:r>
              <a:rPr lang="en-US" sz="1400" b="1" dirty="0"/>
              <a:t>: Benchmark between Spark Machine learning and Deep </a:t>
            </a:r>
            <a:r>
              <a:rPr lang="en-US" sz="1400" b="1" dirty="0" smtClean="0"/>
              <a:t>learning + Code Lab 2 </a:t>
            </a:r>
            <a:r>
              <a:rPr lang="en-US" sz="1400" b="1" dirty="0"/>
              <a:t>(30 mins) </a:t>
            </a:r>
            <a:endParaRPr lang="en-US" sz="1400" b="1" dirty="0" smtClean="0"/>
          </a:p>
          <a:p>
            <a:r>
              <a:rPr lang="en-US" sz="1200" dirty="0" smtClean="0"/>
              <a:t>Traditional </a:t>
            </a:r>
            <a:r>
              <a:rPr lang="en-US" sz="1200" dirty="0"/>
              <a:t>Collaborative Filtering approach with Spark Mllib ALS (Scala)</a:t>
            </a:r>
          </a:p>
          <a:p>
            <a:r>
              <a:rPr lang="en-US" sz="1200" dirty="0"/>
              <a:t>Build an NCF deep learning approach with Intel Analytic Zoo on Spark (Scala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19607" y="3578889"/>
            <a:ext cx="2823351" cy="1130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/>
              <a:t>Q &amp; A (10 mins)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0780" y="3578889"/>
            <a:ext cx="2823351" cy="1130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D9D9D9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/>
              <a:t>Live Demo (40 mins) </a:t>
            </a:r>
          </a:p>
          <a:p>
            <a:r>
              <a:rPr lang="en-US" sz="1200" dirty="0"/>
              <a:t>Build an end to end AI Pipeline with Kafka, NiFi, Spark Streaming and Keras on Spark</a:t>
            </a:r>
          </a:p>
        </p:txBody>
      </p:sp>
    </p:spTree>
    <p:extLst>
      <p:ext uri="{BB962C8B-B14F-4D97-AF65-F5344CB8AC3E}">
        <p14:creationId xmlns:p14="http://schemas.microsoft.com/office/powerpoint/2010/main" val="10953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734" y="175045"/>
            <a:ext cx="7042178" cy="4247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Ratings for t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raditional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application developer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408689882"/>
              </p:ext>
            </p:extLst>
          </p:nvPr>
        </p:nvGraphicFramePr>
        <p:xfrm>
          <a:off x="87160" y="1050938"/>
          <a:ext cx="242539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37746259"/>
              </p:ext>
            </p:extLst>
          </p:nvPr>
        </p:nvGraphicFramePr>
        <p:xfrm>
          <a:off x="2562311" y="1050938"/>
          <a:ext cx="242458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16608110"/>
              </p:ext>
            </p:extLst>
          </p:nvPr>
        </p:nvGraphicFramePr>
        <p:xfrm>
          <a:off x="5063179" y="1057738"/>
          <a:ext cx="172393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371575516"/>
              </p:ext>
            </p:extLst>
          </p:nvPr>
        </p:nvGraphicFramePr>
        <p:xfrm>
          <a:off x="87161" y="3113913"/>
          <a:ext cx="223822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853768303"/>
              </p:ext>
            </p:extLst>
          </p:nvPr>
        </p:nvGraphicFramePr>
        <p:xfrm>
          <a:off x="2412485" y="3111529"/>
          <a:ext cx="2131265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itle 5"/>
          <p:cNvSpPr txBox="1">
            <a:spLocks/>
          </p:cNvSpPr>
          <p:nvPr/>
        </p:nvSpPr>
        <p:spPr>
          <a:xfrm>
            <a:off x="239734" y="773540"/>
            <a:ext cx="2085654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Mining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2522624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Programing / Coding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5244043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Languages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55452" y="2809757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Engineering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2820644" y="2844414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Big Data Stacks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599494627"/>
              </p:ext>
            </p:extLst>
          </p:nvPr>
        </p:nvGraphicFramePr>
        <p:xfrm>
          <a:off x="6880515" y="1057738"/>
          <a:ext cx="2185009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itle 5"/>
          <p:cNvSpPr txBox="1">
            <a:spLocks/>
          </p:cNvSpPr>
          <p:nvPr/>
        </p:nvSpPr>
        <p:spPr>
          <a:xfrm>
            <a:off x="5045301" y="2722995"/>
            <a:ext cx="3365282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APIs /Services/App</a:t>
            </a:r>
            <a:br>
              <a:rPr lang="en-US" sz="1200" dirty="0" smtClean="0">
                <a:solidFill>
                  <a:srgbClr val="0070C0"/>
                </a:solidFill>
              </a:rPr>
            </a:br>
            <a:r>
              <a:rPr lang="en-US" sz="1200" dirty="0" smtClean="0">
                <a:solidFill>
                  <a:srgbClr val="0070C0"/>
                </a:solidFill>
              </a:rPr>
              <a:t> ( Model Serving)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397910967"/>
              </p:ext>
            </p:extLst>
          </p:nvPr>
        </p:nvGraphicFramePr>
        <p:xfrm>
          <a:off x="4610621" y="3111529"/>
          <a:ext cx="2131265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422076680"/>
              </p:ext>
            </p:extLst>
          </p:nvPr>
        </p:nvGraphicFramePr>
        <p:xfrm>
          <a:off x="6787110" y="3130234"/>
          <a:ext cx="2278413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itle 5"/>
          <p:cNvSpPr txBox="1">
            <a:spLocks/>
          </p:cNvSpPr>
          <p:nvPr/>
        </p:nvSpPr>
        <p:spPr>
          <a:xfrm>
            <a:off x="7154784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ML Framework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1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734" y="175045"/>
            <a:ext cx="7042178" cy="4247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Ratings for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modern AI engineer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94620475"/>
              </p:ext>
            </p:extLst>
          </p:nvPr>
        </p:nvGraphicFramePr>
        <p:xfrm>
          <a:off x="87160" y="1050938"/>
          <a:ext cx="242539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94112078"/>
              </p:ext>
            </p:extLst>
          </p:nvPr>
        </p:nvGraphicFramePr>
        <p:xfrm>
          <a:off x="2562311" y="1050938"/>
          <a:ext cx="242458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8668298"/>
              </p:ext>
            </p:extLst>
          </p:nvPr>
        </p:nvGraphicFramePr>
        <p:xfrm>
          <a:off x="5063179" y="1057738"/>
          <a:ext cx="1723931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056439537"/>
              </p:ext>
            </p:extLst>
          </p:nvPr>
        </p:nvGraphicFramePr>
        <p:xfrm>
          <a:off x="87161" y="3113913"/>
          <a:ext cx="2238227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035772781"/>
              </p:ext>
            </p:extLst>
          </p:nvPr>
        </p:nvGraphicFramePr>
        <p:xfrm>
          <a:off x="2412485" y="3111529"/>
          <a:ext cx="2131265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itle 5"/>
          <p:cNvSpPr txBox="1">
            <a:spLocks/>
          </p:cNvSpPr>
          <p:nvPr/>
        </p:nvSpPr>
        <p:spPr>
          <a:xfrm>
            <a:off x="239734" y="773540"/>
            <a:ext cx="2085654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Mining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2522624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Programing / Coding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5244043" y="749166"/>
            <a:ext cx="2568846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Languages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55452" y="2809757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Data Engineering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2820644" y="2844414"/>
            <a:ext cx="2203593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Big Data Stacks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687450626"/>
              </p:ext>
            </p:extLst>
          </p:nvPr>
        </p:nvGraphicFramePr>
        <p:xfrm>
          <a:off x="6880515" y="1057738"/>
          <a:ext cx="2185009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itle 5"/>
          <p:cNvSpPr txBox="1">
            <a:spLocks/>
          </p:cNvSpPr>
          <p:nvPr/>
        </p:nvSpPr>
        <p:spPr>
          <a:xfrm>
            <a:off x="5045301" y="2722995"/>
            <a:ext cx="3365282" cy="603544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Mark Offc For MC" panose="020B0504020101010102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0070C0"/>
                </a:solidFill>
              </a:rPr>
              <a:t>APIs /Services/App</a:t>
            </a:r>
            <a:br>
              <a:rPr lang="en-US" sz="1200" dirty="0" smtClean="0">
                <a:solidFill>
                  <a:srgbClr val="0070C0"/>
                </a:solidFill>
              </a:rPr>
            </a:br>
            <a:r>
              <a:rPr lang="en-US" sz="1200" dirty="0" smtClean="0">
                <a:solidFill>
                  <a:srgbClr val="0070C0"/>
                </a:solidFill>
              </a:rPr>
              <a:t> ( Model Serving)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288218691"/>
              </p:ext>
            </p:extLst>
          </p:nvPr>
        </p:nvGraphicFramePr>
        <p:xfrm>
          <a:off x="4610621" y="3111529"/>
          <a:ext cx="2131265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4008982853"/>
              </p:ext>
            </p:extLst>
          </p:nvPr>
        </p:nvGraphicFramePr>
        <p:xfrm>
          <a:off x="6787110" y="3130234"/>
          <a:ext cx="2278413" cy="1566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6252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qual 4"/>
          <p:cNvSpPr/>
          <p:nvPr/>
        </p:nvSpPr>
        <p:spPr>
          <a:xfrm>
            <a:off x="5866762" y="1177501"/>
            <a:ext cx="812266" cy="415125"/>
          </a:xfrm>
          <a:prstGeom prst="mathEqual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34275" y="1210711"/>
            <a:ext cx="1978254" cy="3270840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4242" y="1243921"/>
            <a:ext cx="1760887" cy="27398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2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AI Engineer</a:t>
            </a:r>
          </a:p>
        </p:txBody>
      </p:sp>
      <p:sp>
        <p:nvSpPr>
          <p:cNvPr id="8" name="Equal 7"/>
          <p:cNvSpPr/>
          <p:nvPr/>
        </p:nvSpPr>
        <p:spPr>
          <a:xfrm>
            <a:off x="6038367" y="2766726"/>
            <a:ext cx="667214" cy="207444"/>
          </a:xfrm>
          <a:prstGeom prst="mathEqual">
            <a:avLst/>
          </a:prstGeom>
          <a:solidFill>
            <a:srgbClr val="0033FF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3654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477" y="1263415"/>
            <a:ext cx="1906730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4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Areas need enhancements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01072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225" y="1251985"/>
            <a:ext cx="2059976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Training / Improving approach</a:t>
            </a:r>
          </a:p>
        </p:txBody>
      </p:sp>
      <p:sp>
        <p:nvSpPr>
          <p:cNvPr id="13" name="Plus 12"/>
          <p:cNvSpPr/>
          <p:nvPr/>
        </p:nvSpPr>
        <p:spPr>
          <a:xfrm>
            <a:off x="2951454" y="1168654"/>
            <a:ext cx="646357" cy="458322"/>
          </a:xfrm>
          <a:prstGeom prst="mathPlus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2337" y="2270138"/>
            <a:ext cx="1760887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Languages </a:t>
            </a:r>
          </a:p>
        </p:txBody>
      </p:sp>
      <p:sp>
        <p:nvSpPr>
          <p:cNvPr id="15" name="Plus 14"/>
          <p:cNvSpPr/>
          <p:nvPr/>
        </p:nvSpPr>
        <p:spPr>
          <a:xfrm>
            <a:off x="3080147" y="2282639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3080147" y="2724178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Plus 16"/>
          <p:cNvSpPr/>
          <p:nvPr/>
        </p:nvSpPr>
        <p:spPr>
          <a:xfrm>
            <a:off x="3080147" y="3214114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Plus 17"/>
          <p:cNvSpPr/>
          <p:nvPr/>
        </p:nvSpPr>
        <p:spPr>
          <a:xfrm>
            <a:off x="3080147" y="3707763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2337" y="2711677"/>
            <a:ext cx="1760887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0041" y="2699176"/>
            <a:ext cx="1985409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To be expert , from bottom to the top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01072" y="3130014"/>
            <a:ext cx="1985409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Use Deep Learning to avoid the gap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93917" y="3695262"/>
            <a:ext cx="1985409" cy="33564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Spark *****  Hadoop ***</a:t>
            </a:r>
          </a:p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6 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months certificate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Plus</a:t>
            </a:r>
            <a:endParaRPr lang="en-US" sz="800" b="1" dirty="0">
              <a:solidFill>
                <a:srgbClr val="1E1E1E"/>
              </a:solidFill>
              <a:latin typeface="Arial"/>
              <a:ea typeface="ＭＳ Ｐゴシック" charset="0"/>
            </a:endParaRP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endParaRPr lang="en-US" sz="800" b="1" dirty="0" smtClean="0">
              <a:solidFill>
                <a:srgbClr val="1E1E1E"/>
              </a:solidFill>
              <a:latin typeface="Arial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3343" y="3164113"/>
            <a:ext cx="2065654" cy="59998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Data Engineering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954" y="3634616"/>
            <a:ext cx="2065654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Big Data Stacks </a:t>
            </a:r>
          </a:p>
        </p:txBody>
      </p:sp>
      <p:sp>
        <p:nvSpPr>
          <p:cNvPr id="25" name="Plus 24"/>
          <p:cNvSpPr/>
          <p:nvPr/>
        </p:nvSpPr>
        <p:spPr>
          <a:xfrm>
            <a:off x="3080147" y="4195276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4093" y="4182776"/>
            <a:ext cx="1985409" cy="38255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API /Application Design and implement   Essentials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2814" y="4169044"/>
            <a:ext cx="2264845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Model Serving </a:t>
            </a:r>
          </a:p>
        </p:txBody>
      </p:sp>
      <p:sp>
        <p:nvSpPr>
          <p:cNvPr id="28" name="Plus 27"/>
          <p:cNvSpPr/>
          <p:nvPr/>
        </p:nvSpPr>
        <p:spPr>
          <a:xfrm>
            <a:off x="3079338" y="1843992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9349" y="1751386"/>
            <a:ext cx="1985409" cy="35994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Programing Course or Hands on project , no need a CS Master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6609" y="1835456"/>
            <a:ext cx="2264845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Programming / Coding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93917" y="2304373"/>
            <a:ext cx="1806784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Java/ Scala ++ ,Python +</a:t>
            </a:r>
          </a:p>
        </p:txBody>
      </p:sp>
      <p:cxnSp>
        <p:nvCxnSpPr>
          <p:cNvPr id="32" name="Straight Arrow Connector 31"/>
          <p:cNvCxnSpPr>
            <a:stCxn id="29" idx="3"/>
            <a:endCxn id="8" idx="5"/>
          </p:cNvCxnSpPr>
          <p:nvPr/>
        </p:nvCxnSpPr>
        <p:spPr>
          <a:xfrm>
            <a:off x="5714758" y="1931360"/>
            <a:ext cx="657216" cy="87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8" idx="5"/>
          </p:cNvCxnSpPr>
          <p:nvPr/>
        </p:nvCxnSpPr>
        <p:spPr>
          <a:xfrm>
            <a:off x="5351795" y="2398176"/>
            <a:ext cx="1020179" cy="41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8" idx="4"/>
          </p:cNvCxnSpPr>
          <p:nvPr/>
        </p:nvCxnSpPr>
        <p:spPr>
          <a:xfrm>
            <a:off x="5685450" y="2836673"/>
            <a:ext cx="441356" cy="7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8" idx="2"/>
          </p:cNvCxnSpPr>
          <p:nvPr/>
        </p:nvCxnSpPr>
        <p:spPr>
          <a:xfrm flipV="1">
            <a:off x="5685450" y="2931437"/>
            <a:ext cx="686524" cy="28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8" idx="2"/>
          </p:cNvCxnSpPr>
          <p:nvPr/>
        </p:nvCxnSpPr>
        <p:spPr>
          <a:xfrm flipV="1">
            <a:off x="5278952" y="2931437"/>
            <a:ext cx="1093022" cy="84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3"/>
            <a:endCxn id="8" idx="2"/>
          </p:cNvCxnSpPr>
          <p:nvPr/>
        </p:nvCxnSpPr>
        <p:spPr>
          <a:xfrm flipV="1">
            <a:off x="5739502" y="2931437"/>
            <a:ext cx="632472" cy="144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/>
          <p:cNvSpPr txBox="1">
            <a:spLocks/>
          </p:cNvSpPr>
          <p:nvPr/>
        </p:nvSpPr>
        <p:spPr>
          <a:xfrm>
            <a:off x="282263" y="171984"/>
            <a:ext cx="7926071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00" b="1" dirty="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</a:t>
            </a:r>
            <a:r>
              <a:rPr lang="en-US" dirty="0"/>
              <a:t>rowing path 1 : </a:t>
            </a:r>
            <a:r>
              <a:rPr lang="en-US" dirty="0"/>
              <a:t>t</a:t>
            </a:r>
            <a:r>
              <a:rPr lang="en-US" altLang="zh-CN" dirty="0"/>
              <a:t>raditional </a:t>
            </a:r>
            <a:r>
              <a:rPr lang="en-US" dirty="0"/>
              <a:t>data scientist </a:t>
            </a:r>
            <a:r>
              <a:rPr lang="en-US" dirty="0"/>
              <a:t>- &gt;  AI Engineer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qual 4"/>
          <p:cNvSpPr/>
          <p:nvPr/>
        </p:nvSpPr>
        <p:spPr>
          <a:xfrm>
            <a:off x="5866762" y="1177501"/>
            <a:ext cx="812266" cy="415125"/>
          </a:xfrm>
          <a:prstGeom prst="mathEqual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34275" y="1210711"/>
            <a:ext cx="1978254" cy="3270840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4242" y="1243921"/>
            <a:ext cx="1760887" cy="27398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2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AI Engineer</a:t>
            </a:r>
          </a:p>
        </p:txBody>
      </p:sp>
      <p:sp>
        <p:nvSpPr>
          <p:cNvPr id="8" name="Equal 7"/>
          <p:cNvSpPr/>
          <p:nvPr/>
        </p:nvSpPr>
        <p:spPr>
          <a:xfrm>
            <a:off x="6038367" y="2766726"/>
            <a:ext cx="667214" cy="207444"/>
          </a:xfrm>
          <a:prstGeom prst="mathEqual">
            <a:avLst/>
          </a:prstGeom>
          <a:solidFill>
            <a:srgbClr val="0033FF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3654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477" y="1263415"/>
            <a:ext cx="1906730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4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Areas need enhancements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01072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225" y="1251985"/>
            <a:ext cx="2059976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Training / Improving approach</a:t>
            </a:r>
          </a:p>
        </p:txBody>
      </p:sp>
      <p:sp>
        <p:nvSpPr>
          <p:cNvPr id="13" name="Plus 12"/>
          <p:cNvSpPr/>
          <p:nvPr/>
        </p:nvSpPr>
        <p:spPr>
          <a:xfrm>
            <a:off x="2951454" y="1168654"/>
            <a:ext cx="646357" cy="458322"/>
          </a:xfrm>
          <a:prstGeom prst="mathPlus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2337" y="2270138"/>
            <a:ext cx="1760887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Languages </a:t>
            </a:r>
          </a:p>
        </p:txBody>
      </p:sp>
      <p:sp>
        <p:nvSpPr>
          <p:cNvPr id="15" name="Plus 14"/>
          <p:cNvSpPr/>
          <p:nvPr/>
        </p:nvSpPr>
        <p:spPr>
          <a:xfrm>
            <a:off x="3080147" y="2282639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3080147" y="2724178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Plus 16"/>
          <p:cNvSpPr/>
          <p:nvPr/>
        </p:nvSpPr>
        <p:spPr>
          <a:xfrm>
            <a:off x="3080147" y="3214114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Plus 17"/>
          <p:cNvSpPr/>
          <p:nvPr/>
        </p:nvSpPr>
        <p:spPr>
          <a:xfrm>
            <a:off x="3080147" y="3707763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062" y="2711677"/>
            <a:ext cx="2284604" cy="45302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ML Framework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93917" y="3695262"/>
            <a:ext cx="1985409" cy="44239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Visualization , Communication Skills </a:t>
            </a:r>
            <a:b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</a:b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Presentation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9954" y="3634616"/>
            <a:ext cx="2065654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Visualization </a:t>
            </a:r>
            <a:b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</a:b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&amp; Communication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0040" y="3164700"/>
            <a:ext cx="1985409" cy="38255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API /Application Design and implement   Advanced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6609" y="3175664"/>
            <a:ext cx="2264845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Model Serving </a:t>
            </a:r>
          </a:p>
        </p:txBody>
      </p:sp>
      <p:sp>
        <p:nvSpPr>
          <p:cNvPr id="24" name="Plus 23"/>
          <p:cNvSpPr/>
          <p:nvPr/>
        </p:nvSpPr>
        <p:spPr>
          <a:xfrm>
            <a:off x="3079338" y="1843992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29349" y="1663455"/>
            <a:ext cx="1985409" cy="60128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Secondary DS/BA Master  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At least 6 months certificate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Use Deep Learning to simply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6609" y="1835456"/>
            <a:ext cx="2264845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Data Mining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93917" y="2304373"/>
            <a:ext cx="1806784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Java/ Scala + ,Python +,R ++</a:t>
            </a:r>
            <a:endParaRPr lang="en-US" sz="800" b="1" dirty="0">
              <a:solidFill>
                <a:srgbClr val="1E1E1E"/>
              </a:solidFill>
              <a:latin typeface="Arial"/>
              <a:ea typeface="ＭＳ Ｐゴシック" charset="0"/>
            </a:endParaRPr>
          </a:p>
        </p:txBody>
      </p:sp>
      <p:cxnSp>
        <p:nvCxnSpPr>
          <p:cNvPr id="28" name="Straight Arrow Connector 27"/>
          <p:cNvCxnSpPr>
            <a:stCxn id="25" idx="3"/>
            <a:endCxn id="8" idx="5"/>
          </p:cNvCxnSpPr>
          <p:nvPr/>
        </p:nvCxnSpPr>
        <p:spPr>
          <a:xfrm>
            <a:off x="5714758" y="1964097"/>
            <a:ext cx="657216" cy="84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5"/>
          </p:cNvCxnSpPr>
          <p:nvPr/>
        </p:nvCxnSpPr>
        <p:spPr>
          <a:xfrm>
            <a:off x="5351795" y="2398176"/>
            <a:ext cx="1020179" cy="411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8" idx="4"/>
          </p:cNvCxnSpPr>
          <p:nvPr/>
        </p:nvCxnSpPr>
        <p:spPr>
          <a:xfrm>
            <a:off x="5685450" y="2836673"/>
            <a:ext cx="441356" cy="7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8" idx="2"/>
          </p:cNvCxnSpPr>
          <p:nvPr/>
        </p:nvCxnSpPr>
        <p:spPr>
          <a:xfrm flipV="1">
            <a:off x="5509260" y="2931437"/>
            <a:ext cx="862714" cy="37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8" idx="2"/>
          </p:cNvCxnSpPr>
          <p:nvPr/>
        </p:nvCxnSpPr>
        <p:spPr>
          <a:xfrm flipV="1">
            <a:off x="5278952" y="2931437"/>
            <a:ext cx="1093022" cy="84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97812" y="2621859"/>
            <a:ext cx="2059918" cy="3643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Fast.ai ,GitHub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, Kaggle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,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Coursera /Udemy</a:t>
            </a:r>
          </a:p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At 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least 6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months DL 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certificate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51136" y="192696"/>
            <a:ext cx="8658948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</a:t>
            </a:r>
            <a:r>
              <a:rPr lang="en-US" dirty="0"/>
              <a:t>rowing path 2 : </a:t>
            </a:r>
            <a:r>
              <a:rPr lang="en-US" dirty="0"/>
              <a:t>t</a:t>
            </a:r>
            <a:r>
              <a:rPr lang="en-US" altLang="zh-CN" dirty="0"/>
              <a:t>raditional </a:t>
            </a:r>
            <a:r>
              <a:rPr lang="en-US" dirty="0"/>
              <a:t>data </a:t>
            </a:r>
            <a:r>
              <a:rPr lang="en-US" dirty="0"/>
              <a:t>engineer - &gt;  AI Engineer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qual 4"/>
          <p:cNvSpPr/>
          <p:nvPr/>
        </p:nvSpPr>
        <p:spPr>
          <a:xfrm>
            <a:off x="5866762" y="1177501"/>
            <a:ext cx="812266" cy="415125"/>
          </a:xfrm>
          <a:prstGeom prst="mathEqual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34275" y="1210711"/>
            <a:ext cx="1978254" cy="3270840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4242" y="1243921"/>
            <a:ext cx="1760887" cy="27398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2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AI Engineer</a:t>
            </a:r>
          </a:p>
        </p:txBody>
      </p:sp>
      <p:sp>
        <p:nvSpPr>
          <p:cNvPr id="8" name="Equal 7"/>
          <p:cNvSpPr/>
          <p:nvPr/>
        </p:nvSpPr>
        <p:spPr>
          <a:xfrm>
            <a:off x="6038367" y="3075336"/>
            <a:ext cx="667214" cy="207444"/>
          </a:xfrm>
          <a:prstGeom prst="mathEqual">
            <a:avLst/>
          </a:prstGeom>
          <a:solidFill>
            <a:srgbClr val="0033FF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3654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9477" y="1263415"/>
            <a:ext cx="1906730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4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Areas need enhancements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01072" y="1218654"/>
            <a:ext cx="1978254" cy="324992"/>
          </a:xfrm>
          <a:prstGeom prst="roundRect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225" y="1251985"/>
            <a:ext cx="2059976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Training / Improving approach</a:t>
            </a:r>
          </a:p>
        </p:txBody>
      </p:sp>
      <p:sp>
        <p:nvSpPr>
          <p:cNvPr id="13" name="Plus 12"/>
          <p:cNvSpPr/>
          <p:nvPr/>
        </p:nvSpPr>
        <p:spPr>
          <a:xfrm>
            <a:off x="2951454" y="1168654"/>
            <a:ext cx="646357" cy="458322"/>
          </a:xfrm>
          <a:prstGeom prst="mathPlus">
            <a:avLst/>
          </a:prstGeom>
          <a:gradFill rotWithShape="1">
            <a:gsLst>
              <a:gs pos="0">
                <a:srgbClr val="69BE28">
                  <a:tint val="100000"/>
                  <a:shade val="100000"/>
                  <a:satMod val="130000"/>
                </a:srgbClr>
              </a:gs>
              <a:gs pos="100000">
                <a:srgbClr val="69BE2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371" y="2604029"/>
            <a:ext cx="1760887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Languages </a:t>
            </a:r>
          </a:p>
        </p:txBody>
      </p:sp>
      <p:sp>
        <p:nvSpPr>
          <p:cNvPr id="15" name="Plus 14"/>
          <p:cNvSpPr/>
          <p:nvPr/>
        </p:nvSpPr>
        <p:spPr>
          <a:xfrm>
            <a:off x="3080147" y="2610299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3080147" y="3089938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Plus 16"/>
          <p:cNvSpPr/>
          <p:nvPr/>
        </p:nvSpPr>
        <p:spPr>
          <a:xfrm>
            <a:off x="3080147" y="3579874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Plus 17"/>
          <p:cNvSpPr/>
          <p:nvPr/>
        </p:nvSpPr>
        <p:spPr>
          <a:xfrm>
            <a:off x="3080147" y="4073523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670" y="3014347"/>
            <a:ext cx="1985409" cy="3643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</a:pP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Fast.ai ,GitHub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, Kaggle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,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Coursera /Udemy</a:t>
            </a:r>
          </a:p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At 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least 6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months DL </a:t>
            </a: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certificate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98770" y="3486619"/>
            <a:ext cx="1976338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ETL Essentials</a:t>
            </a:r>
          </a:p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Data Pipeline ++ 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Use Deep Learning to avoid the gap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54270" y="4121669"/>
            <a:ext cx="2131180" cy="4770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Hadoop + Spark Essentials</a:t>
            </a:r>
            <a:b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</a:b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At least 6 months </a:t>
            </a: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certificate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343" y="3529873"/>
            <a:ext cx="2065654" cy="59998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Data Engineering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9954" y="4000376"/>
            <a:ext cx="2065654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Big Data Stacks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51830" y="2639442"/>
            <a:ext cx="1806784" cy="2749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Python +++, R ++</a:t>
            </a:r>
          </a:p>
        </p:txBody>
      </p:sp>
      <p:cxnSp>
        <p:nvCxnSpPr>
          <p:cNvPr id="25" name="Straight Arrow Connector 24"/>
          <p:cNvCxnSpPr>
            <a:stCxn id="31" idx="3"/>
          </p:cNvCxnSpPr>
          <p:nvPr/>
        </p:nvCxnSpPr>
        <p:spPr>
          <a:xfrm>
            <a:off x="5739148" y="2138153"/>
            <a:ext cx="632826" cy="103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3"/>
          </p:cNvCxnSpPr>
          <p:nvPr/>
        </p:nvCxnSpPr>
        <p:spPr>
          <a:xfrm>
            <a:off x="5351795" y="2763936"/>
            <a:ext cx="775011" cy="37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</p:cNvCxnSpPr>
          <p:nvPr/>
        </p:nvCxnSpPr>
        <p:spPr>
          <a:xfrm>
            <a:off x="5668079" y="3196533"/>
            <a:ext cx="441356" cy="2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3"/>
          </p:cNvCxnSpPr>
          <p:nvPr/>
        </p:nvCxnSpPr>
        <p:spPr>
          <a:xfrm flipV="1">
            <a:off x="5575108" y="3228946"/>
            <a:ext cx="771272" cy="39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3"/>
          </p:cNvCxnSpPr>
          <p:nvPr/>
        </p:nvCxnSpPr>
        <p:spPr>
          <a:xfrm flipV="1">
            <a:off x="5685450" y="3297197"/>
            <a:ext cx="686524" cy="106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lus 29"/>
          <p:cNvSpPr/>
          <p:nvPr/>
        </p:nvSpPr>
        <p:spPr>
          <a:xfrm>
            <a:off x="3098755" y="1979154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53739" y="1837511"/>
            <a:ext cx="1985409" cy="60128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Secondary DS/BA Master  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At least 6 months certificate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Use Deep Learning to simply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6026" y="1970618"/>
            <a:ext cx="2264845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Data Mining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0081" y="3017756"/>
            <a:ext cx="2284604" cy="5136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ML Framework</a:t>
            </a:r>
          </a:p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Deep Learning</a:t>
            </a:r>
          </a:p>
        </p:txBody>
      </p:sp>
      <p:sp>
        <p:nvSpPr>
          <p:cNvPr id="34" name="Plus 33"/>
          <p:cNvSpPr/>
          <p:nvPr/>
        </p:nvSpPr>
        <p:spPr>
          <a:xfrm>
            <a:off x="3058455" y="4541890"/>
            <a:ext cx="388970" cy="249992"/>
          </a:xfrm>
          <a:prstGeom prst="mathPlus">
            <a:avLst/>
          </a:prstGeom>
          <a:solidFill>
            <a:srgbClr val="990000"/>
          </a:solidFill>
          <a:ln w="9525" cap="flat" cmpd="sng" algn="ctr">
            <a:solidFill>
              <a:srgbClr val="69BE2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 smtClean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72225" y="4529389"/>
            <a:ext cx="1985409" cy="44239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Visualization , Communication Skills </a:t>
            </a:r>
            <a:b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</a:br>
            <a:r>
              <a:rPr lang="en-US" sz="800" b="1" dirty="0" smtClean="0">
                <a:solidFill>
                  <a:srgbClr val="1E1E1E"/>
                </a:solidFill>
                <a:latin typeface="Arial"/>
                <a:ea typeface="ＭＳ Ｐゴシック" charset="0"/>
              </a:rPr>
              <a:t>Presentation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3343" y="4516549"/>
            <a:ext cx="2065654" cy="3962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Font typeface="Arial"/>
              <a:buNone/>
            </a:pP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Visualization </a:t>
            </a:r>
            <a:b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</a:br>
            <a:r>
              <a:rPr lang="en-US" sz="800" b="1" dirty="0">
                <a:solidFill>
                  <a:srgbClr val="1E1E1E"/>
                </a:solidFill>
                <a:latin typeface="Arial"/>
                <a:ea typeface="ＭＳ Ｐゴシック" charset="0"/>
              </a:rPr>
              <a:t>&amp; Communication</a:t>
            </a:r>
          </a:p>
        </p:txBody>
      </p:sp>
      <p:cxnSp>
        <p:nvCxnSpPr>
          <p:cNvPr id="37" name="Straight Arrow Connector 36"/>
          <p:cNvCxnSpPr>
            <a:stCxn id="35" idx="3"/>
            <a:endCxn id="8" idx="2"/>
          </p:cNvCxnSpPr>
          <p:nvPr/>
        </p:nvCxnSpPr>
        <p:spPr>
          <a:xfrm flipV="1">
            <a:off x="5757634" y="3240047"/>
            <a:ext cx="614340" cy="151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421750" y="337932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G</a:t>
            </a:r>
            <a:r>
              <a:rPr lang="en-US" dirty="0"/>
              <a:t>rowing path 3 : </a:t>
            </a:r>
            <a:r>
              <a:rPr lang="en-US" dirty="0"/>
              <a:t>t</a:t>
            </a:r>
            <a:r>
              <a:rPr lang="en-US" altLang="zh-CN" dirty="0"/>
              <a:t>raditional </a:t>
            </a:r>
            <a:r>
              <a:rPr lang="en-US" dirty="0"/>
              <a:t>application developer - &gt;  AI Engineer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63956" y="1801585"/>
            <a:ext cx="3936843" cy="728964"/>
          </a:xfrm>
        </p:spPr>
        <p:txBody>
          <a:bodyPr>
            <a:normAutofit/>
          </a:bodyPr>
          <a:lstStyle/>
          <a:p>
            <a:r>
              <a:rPr lang="en-US" dirty="0" smtClean="0"/>
              <a:t>Module </a:t>
            </a:r>
            <a:r>
              <a:rPr lang="en-US" dirty="0" smtClean="0"/>
              <a:t>4+ Code Lab2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649164" y="2776127"/>
            <a:ext cx="3566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https://github.com/jack1981/AaaSDemo</a:t>
            </a:r>
          </a:p>
        </p:txBody>
      </p:sp>
    </p:spTree>
    <p:extLst>
      <p:ext uri="{BB962C8B-B14F-4D97-AF65-F5344CB8AC3E}">
        <p14:creationId xmlns:p14="http://schemas.microsoft.com/office/powerpoint/2010/main" val="20348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1750" y="337932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Collaborative Filtering -- concept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7" y="1095062"/>
            <a:ext cx="7588877" cy="37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6" y="645496"/>
            <a:ext cx="7598735" cy="4259436"/>
          </a:xfrm>
          <a:prstGeom prst="rect">
            <a:avLst/>
          </a:prstGeom>
        </p:spPr>
      </p:pic>
      <p:sp>
        <p:nvSpPr>
          <p:cNvPr id="6" name="Rectangle 109"/>
          <p:cNvSpPr>
            <a:spLocks noChangeArrowheads="1"/>
          </p:cNvSpPr>
          <p:nvPr/>
        </p:nvSpPr>
        <p:spPr bwMode="auto">
          <a:xfrm>
            <a:off x="6799461" y="2839009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Spark Mllib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ALS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7" name="Rectangle 109"/>
          <p:cNvSpPr>
            <a:spLocks noChangeArrowheads="1"/>
          </p:cNvSpPr>
          <p:nvPr/>
        </p:nvSpPr>
        <p:spPr bwMode="auto">
          <a:xfrm>
            <a:off x="6866801" y="4253139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NCF on Spark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573" y="266931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Collaborative Filtering  -- Model selection </a:t>
            </a:r>
            <a:endParaRPr lang="en-US" dirty="0"/>
          </a:p>
        </p:txBody>
      </p:sp>
      <p:sp>
        <p:nvSpPr>
          <p:cNvPr id="9" name="Rectangle 109"/>
          <p:cNvSpPr>
            <a:spLocks noChangeArrowheads="1"/>
          </p:cNvSpPr>
          <p:nvPr/>
        </p:nvSpPr>
        <p:spPr bwMode="auto">
          <a:xfrm>
            <a:off x="6725033" y="1415841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Spark Mllib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err="1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KMeans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10654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823" y="1821263"/>
            <a:ext cx="6382623" cy="2486469"/>
          </a:xfrm>
        </p:spPr>
        <p:txBody>
          <a:bodyPr>
            <a:normAutofit/>
          </a:bodyPr>
          <a:lstStyle/>
          <a:p>
            <a:r>
              <a:rPr lang="en-US" sz="1800" dirty="0"/>
              <a:t>Offers a set of parallelized machine learning algorithms for ML </a:t>
            </a:r>
            <a:endParaRPr lang="en-US" sz="1800" dirty="0" smtClean="0"/>
          </a:p>
          <a:p>
            <a:r>
              <a:rPr lang="en-US" sz="1800" dirty="0" smtClean="0"/>
              <a:t>Supports </a:t>
            </a:r>
            <a:r>
              <a:rPr lang="en-US" sz="1800" dirty="0"/>
              <a:t>Model Selection </a:t>
            </a:r>
            <a:r>
              <a:rPr lang="en-US" sz="1800" dirty="0" smtClean="0"/>
              <a:t>(hyper parameter </a:t>
            </a:r>
            <a:r>
              <a:rPr lang="en-US" sz="1800" dirty="0"/>
              <a:t>tuning) using Cross Validation and Train-Validation Split. </a:t>
            </a:r>
            <a:endParaRPr lang="en-US" sz="1800" dirty="0" smtClean="0"/>
          </a:p>
          <a:p>
            <a:r>
              <a:rPr lang="en-US" sz="1800" dirty="0" smtClean="0"/>
              <a:t>Supports </a:t>
            </a:r>
            <a:r>
              <a:rPr lang="en-US" sz="1800" dirty="0"/>
              <a:t>Java, Scala or Python apps using </a:t>
            </a:r>
            <a:r>
              <a:rPr lang="en-US" sz="1800" dirty="0" smtClean="0"/>
              <a:t>Data Frame-based </a:t>
            </a:r>
            <a:r>
              <a:rPr lang="en-US" sz="1800" dirty="0"/>
              <a:t>API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9823" y="1024061"/>
            <a:ext cx="6327444" cy="704850"/>
          </a:xfrm>
        </p:spPr>
        <p:txBody>
          <a:bodyPr/>
          <a:lstStyle/>
          <a:p>
            <a:r>
              <a:rPr lang="en-US" dirty="0"/>
              <a:t>Enables Parallel, Distributed ML for large datasets on Spark Clusters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7573" y="266931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Spark Mllib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03" y="3178333"/>
            <a:ext cx="5543106" cy="18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7573" y="266931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Spark Mllib Algorithms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228070"/>
            <a:ext cx="7690884" cy="36572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23592" y="2225750"/>
            <a:ext cx="2270120" cy="183342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23592" y="2965037"/>
            <a:ext cx="2270120" cy="183342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284" y="364671"/>
            <a:ext cx="7042178" cy="589854"/>
          </a:xfrm>
        </p:spPr>
        <p:txBody>
          <a:bodyPr/>
          <a:lstStyle/>
          <a:p>
            <a:r>
              <a:rPr lang="en-US" dirty="0"/>
              <a:t>Course </a:t>
            </a:r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000" y="1059388"/>
            <a:ext cx="6382623" cy="2486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Install Docker at your local laptop</a:t>
            </a:r>
          </a:p>
          <a:p>
            <a:r>
              <a:rPr lang="en-US" dirty="0" smtClean="0"/>
              <a:t>Download two Docker images from shared drive URL</a:t>
            </a:r>
            <a:br>
              <a:rPr lang="en-US" dirty="0" smtClean="0"/>
            </a:br>
            <a:r>
              <a:rPr lang="en-US" dirty="0" smtClean="0"/>
              <a:t>kafka.tar and demo-whole.tar </a:t>
            </a:r>
            <a:r>
              <a:rPr lang="en-US" dirty="0"/>
              <a:t>and </a:t>
            </a:r>
            <a:r>
              <a:rPr lang="en-US" dirty="0" smtClean="0"/>
              <a:t>also demo_pipeline.xml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passcode : jack</a:t>
            </a:r>
          </a:p>
          <a:p>
            <a:r>
              <a:rPr lang="en-US" dirty="0" smtClean="0"/>
              <a:t>Load images to your Docker environment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24541" y="2245547"/>
            <a:ext cx="602954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https://1drv.ms/f/s!AsXKHMXBWUIBiBpaYk9FFjdoUifg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37386" y="4072164"/>
            <a:ext cx="3729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en-US" dirty="0"/>
              <a:t>docker load 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demo-whole.tar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7385" y="3764387"/>
            <a:ext cx="3729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en-US" dirty="0"/>
              <a:t>docker load 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kafka.tar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15424" y="110987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Spark Mllib ML Pipeline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537" y="783057"/>
            <a:ext cx="57025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DataFrame: </a:t>
            </a:r>
            <a:r>
              <a:rPr lang="en-US" dirty="0"/>
              <a:t>Spark ML uses DataFrame rather than regular RDD as they hold a variety of data types (e.g. </a:t>
            </a:r>
            <a:r>
              <a:rPr lang="en-US" dirty="0"/>
              <a:t>feature vectors, true labels, and predictions).</a:t>
            </a:r>
          </a:p>
          <a:p>
            <a:pPr fontAlgn="base"/>
            <a:r>
              <a:rPr lang="en-US" b="1" dirty="0"/>
              <a:t>Transformer: </a:t>
            </a:r>
            <a:r>
              <a:rPr lang="en-US" dirty="0"/>
              <a:t>a transformer converts a DataFrame into another DataFrame usually by appending columns. (since Spark DataFrame is immutable, it actually creates a new DataFrame). </a:t>
            </a:r>
            <a:r>
              <a:rPr lang="en-US" dirty="0"/>
              <a:t>The implement method for a transformer is “transform()”.</a:t>
            </a:r>
          </a:p>
          <a:p>
            <a:pPr fontAlgn="base"/>
            <a:r>
              <a:rPr lang="en-US" b="1" dirty="0"/>
              <a:t>Estimator: </a:t>
            </a:r>
            <a:r>
              <a:rPr lang="en-US" dirty="0"/>
              <a:t>An Estimator is an algorithm which can be fit on a DataFrame to produce a Transformer. Implements method fit() taking a DataFrame and a model (also a transformer) as input.</a:t>
            </a:r>
          </a:p>
          <a:p>
            <a:pPr fontAlgn="base"/>
            <a:r>
              <a:rPr lang="en-US" b="1" dirty="0"/>
              <a:t>Pipeline</a:t>
            </a:r>
            <a:r>
              <a:rPr lang="en-US" dirty="0"/>
              <a:t>: Chains multiple Transformers and Estimators each as a stage to specify an ML workflow. These stages are run in order, and the input DataFrame is transformed as it passes through each stage.</a:t>
            </a:r>
          </a:p>
          <a:p>
            <a:pPr fontAlgn="base"/>
            <a:r>
              <a:rPr lang="en-US" b="1" dirty="0"/>
              <a:t>Parameter</a:t>
            </a:r>
            <a:r>
              <a:rPr lang="en-US" dirty="0"/>
              <a:t>:  All Transformers and Estimators now share a common API for specifying parameters.</a:t>
            </a:r>
          </a:p>
          <a:p>
            <a:pPr fontAlgn="base"/>
            <a:r>
              <a:rPr lang="en-US" b="1" dirty="0"/>
              <a:t>Evaluator:  </a:t>
            </a:r>
            <a:r>
              <a:rPr lang="en-US" dirty="0"/>
              <a:t>Evaluate model performance. The Evaluator can </a:t>
            </a:r>
            <a:r>
              <a:rPr lang="en-US" dirty="0" smtClean="0"/>
              <a:t>be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 smtClean="0">
                <a:hlinkClick r:id="rId2"/>
              </a:rPr>
              <a:t>RegressionEvaluator</a:t>
            </a:r>
            <a:r>
              <a:rPr lang="en-US" dirty="0"/>
              <a:t> for regression problems, 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 smtClean="0">
                <a:hlinkClick r:id="rId3"/>
              </a:rPr>
              <a:t>BinaryClassificationEvaluator</a:t>
            </a:r>
            <a:r>
              <a:rPr lang="en-US" dirty="0"/>
              <a:t> for binary data, </a:t>
            </a:r>
            <a:r>
              <a:rPr lang="en-US" dirty="0" smtClean="0"/>
              <a:t>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 smtClean="0">
                <a:hlinkClick r:id="rId4"/>
              </a:rPr>
              <a:t>MulticlassClassificationEvaluator</a:t>
            </a:r>
            <a:r>
              <a:rPr lang="en-US" dirty="0"/>
              <a:t> for multiclass problems.</a:t>
            </a:r>
          </a:p>
          <a:p>
            <a:pPr fontAlgn="base"/>
            <a:endParaRPr lang="en-US" b="0" i="0" dirty="0">
              <a:solidFill>
                <a:srgbClr val="5E5E5E"/>
              </a:solidFill>
              <a:effectLst/>
              <a:latin typeface="Ubuntu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557" y="580712"/>
            <a:ext cx="1935019" cy="2106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637" y="2806995"/>
            <a:ext cx="3473303" cy="205562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6315740" y="2268279"/>
            <a:ext cx="297817" cy="419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5" y="542277"/>
            <a:ext cx="8477693" cy="1945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15" y="2570504"/>
            <a:ext cx="7797210" cy="217870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5424" y="110987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Alternating </a:t>
            </a:r>
            <a:r>
              <a:rPr lang="en-US" dirty="0"/>
              <a:t>Least Squares (ALS) Spark </a:t>
            </a:r>
            <a:r>
              <a:rPr lang="en-US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638644"/>
            <a:ext cx="7605823" cy="416461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7573" y="103829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Collaborative Filtering  -- Trade Offs </a:t>
            </a:r>
            <a:endParaRPr lang="en-US" dirty="0"/>
          </a:p>
        </p:txBody>
      </p:sp>
      <p:sp>
        <p:nvSpPr>
          <p:cNvPr id="7" name="Rectangle 109"/>
          <p:cNvSpPr>
            <a:spLocks noChangeArrowheads="1"/>
          </p:cNvSpPr>
          <p:nvPr/>
        </p:nvSpPr>
        <p:spPr bwMode="auto">
          <a:xfrm>
            <a:off x="3278020" y="2747616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Cluster Based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8" name="Rectangle 109"/>
          <p:cNvSpPr>
            <a:spLocks noChangeArrowheads="1"/>
          </p:cNvSpPr>
          <p:nvPr/>
        </p:nvSpPr>
        <p:spPr bwMode="auto">
          <a:xfrm>
            <a:off x="4532491" y="2236441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MF Based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9" name="Rectangle 109"/>
          <p:cNvSpPr>
            <a:spLocks noChangeArrowheads="1"/>
          </p:cNvSpPr>
          <p:nvPr/>
        </p:nvSpPr>
        <p:spPr bwMode="auto">
          <a:xfrm>
            <a:off x="5042969" y="1648418"/>
            <a:ext cx="1161068" cy="511175"/>
          </a:xfrm>
          <a:prstGeom prst="rect">
            <a:avLst/>
          </a:prstGeom>
          <a:solidFill>
            <a:schemeClr val="accent4">
              <a:lumMod val="60000"/>
              <a:lumOff val="40000"/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Cluster +MF Based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0" name="Rectangle 109"/>
          <p:cNvSpPr>
            <a:spLocks noChangeArrowheads="1"/>
          </p:cNvSpPr>
          <p:nvPr/>
        </p:nvSpPr>
        <p:spPr bwMode="auto">
          <a:xfrm>
            <a:off x="6100459" y="2947052"/>
            <a:ext cx="1489557" cy="511175"/>
          </a:xfrm>
          <a:prstGeom prst="rect">
            <a:avLst/>
          </a:prstGeom>
          <a:solidFill>
            <a:schemeClr val="accent4">
              <a:lumMod val="60000"/>
              <a:lumOff val="40000"/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Deep Learning (CPU)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16235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3956" y="1801585"/>
            <a:ext cx="3936843" cy="728964"/>
          </a:xfrm>
        </p:spPr>
        <p:txBody>
          <a:bodyPr>
            <a:normAutofit/>
          </a:bodyPr>
          <a:lstStyle/>
          <a:p>
            <a:r>
              <a:rPr lang="en-US" dirty="0" smtClean="0"/>
              <a:t>Code Time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1609" y="1801584"/>
            <a:ext cx="6492949" cy="1664629"/>
          </a:xfrm>
        </p:spPr>
        <p:txBody>
          <a:bodyPr>
            <a:normAutofit/>
          </a:bodyPr>
          <a:lstStyle/>
          <a:p>
            <a:r>
              <a:rPr lang="en-US" b="1" dirty="0"/>
              <a:t>Live Demo </a:t>
            </a:r>
            <a:r>
              <a:rPr lang="en-US" dirty="0"/>
              <a:t>(</a:t>
            </a:r>
            <a:r>
              <a:rPr lang="en-US" sz="2000" dirty="0"/>
              <a:t>Build an end to end AI Pipeline with Kafka, NiFi, Spark Streaming and Keras on </a:t>
            </a:r>
            <a:r>
              <a:rPr lang="en-US" sz="2000" dirty="0" smtClean="0"/>
              <a:t>Spark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5927" y="366099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Kafka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7" y="1597798"/>
            <a:ext cx="3931656" cy="2943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42" y="1597798"/>
            <a:ext cx="4250288" cy="29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5424" y="522043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Livy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27" y="991116"/>
            <a:ext cx="5365896" cy="35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5424" y="465336"/>
            <a:ext cx="8828576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00B050"/>
                </a:solidFill>
              </a:defRPr>
            </a:lvl1pPr>
          </a:lstStyle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4" y="1891613"/>
            <a:ext cx="4540111" cy="2207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44" y="1893583"/>
            <a:ext cx="3887270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095" y="1477812"/>
            <a:ext cx="4193876" cy="5898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9290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63957" y="1801585"/>
            <a:ext cx="3366202" cy="589854"/>
          </a:xfrm>
        </p:spPr>
        <p:txBody>
          <a:bodyPr/>
          <a:lstStyle/>
          <a:p>
            <a:r>
              <a:rPr lang="en-US" dirty="0" smtClean="0"/>
              <a:t>Module </a:t>
            </a:r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9" y="1035285"/>
            <a:ext cx="7358251" cy="2194298"/>
          </a:xfrm>
          <a:prstGeom prst="rect">
            <a:avLst/>
          </a:prstGeom>
        </p:spPr>
      </p:pic>
      <p:sp>
        <p:nvSpPr>
          <p:cNvPr id="6" name="Arrow: Left-Right 18">
            <a:extLst>
              <a:ext uri="{FF2B5EF4-FFF2-40B4-BE49-F238E27FC236}">
                <a16:creationId xmlns="" xmlns:a16="http://schemas.microsoft.com/office/drawing/2014/main" id="{519C3017-20B0-47DE-969B-D2098F41CE05}"/>
              </a:ext>
            </a:extLst>
          </p:cNvPr>
          <p:cNvSpPr/>
          <p:nvPr/>
        </p:nvSpPr>
        <p:spPr>
          <a:xfrm>
            <a:off x="737239" y="3975013"/>
            <a:ext cx="7675089" cy="936743"/>
          </a:xfrm>
          <a:prstGeom prst="leftRightArrow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9000">
                <a:schemeClr val="accent6">
                  <a:lumMod val="20000"/>
                  <a:lumOff val="80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013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2CACA6-C0AF-40B6-B9E7-632FDDF370BD}"/>
              </a:ext>
            </a:extLst>
          </p:cNvPr>
          <p:cNvSpPr txBox="1"/>
          <p:nvPr/>
        </p:nvSpPr>
        <p:spPr>
          <a:xfrm>
            <a:off x="3676891" y="4281803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b="1" dirty="0" smtClean="0"/>
              <a:t>AI Engineering </a:t>
            </a:r>
            <a:endParaRPr lang="en-NZ" sz="1800" b="1" dirty="0"/>
          </a:p>
        </p:txBody>
      </p:sp>
      <p:sp>
        <p:nvSpPr>
          <p:cNvPr id="8" name="Rounded Rectangle 7"/>
          <p:cNvSpPr/>
          <p:nvPr/>
        </p:nvSpPr>
        <p:spPr bwMode="gray">
          <a:xfrm>
            <a:off x="5910535" y="4260505"/>
            <a:ext cx="1784044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Organization/Process</a:t>
            </a:r>
            <a:endParaRPr lang="en-US" sz="1200" b="1" dirty="0"/>
          </a:p>
        </p:txBody>
      </p:sp>
      <p:sp>
        <p:nvSpPr>
          <p:cNvPr id="9" name="Rounded Rectangle 8"/>
          <p:cNvSpPr/>
          <p:nvPr/>
        </p:nvSpPr>
        <p:spPr bwMode="gray">
          <a:xfrm>
            <a:off x="1262270" y="4260505"/>
            <a:ext cx="1928191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API/ Pipeline Enablement</a:t>
            </a:r>
            <a:endParaRPr lang="en-US" sz="1200" b="1" dirty="0"/>
          </a:p>
        </p:txBody>
      </p:sp>
      <p:sp>
        <p:nvSpPr>
          <p:cNvPr id="10" name="Rounded Rectangle 9"/>
          <p:cNvSpPr/>
          <p:nvPr/>
        </p:nvSpPr>
        <p:spPr bwMode="gray">
          <a:xfrm>
            <a:off x="3839490" y="1120732"/>
            <a:ext cx="1280160" cy="365760"/>
          </a:xfrm>
          <a:prstGeom prst="roundRect">
            <a:avLst/>
          </a:prstGeom>
          <a:solidFill>
            <a:srgbClr val="E8E8E8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arkForMC Nrw O"/>
                <a:ea typeface="+mn-ea"/>
                <a:cs typeface="+mn-cs"/>
              </a:rPr>
              <a:t>Talent</a:t>
            </a:r>
          </a:p>
        </p:txBody>
      </p:sp>
      <p:sp>
        <p:nvSpPr>
          <p:cNvPr id="11" name="Rounded Rectangle 10"/>
          <p:cNvSpPr/>
          <p:nvPr/>
        </p:nvSpPr>
        <p:spPr bwMode="gray">
          <a:xfrm>
            <a:off x="6149500" y="1120103"/>
            <a:ext cx="1280160" cy="365760"/>
          </a:xfrm>
          <a:prstGeom prst="roundRect">
            <a:avLst/>
          </a:prstGeom>
          <a:solidFill>
            <a:srgbClr val="E8E8E8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arkForMC Nrw O"/>
                <a:ea typeface="+mn-ea"/>
                <a:cs typeface="+mn-cs"/>
              </a:rPr>
              <a:t>Data</a:t>
            </a:r>
          </a:p>
        </p:txBody>
      </p:sp>
      <p:sp>
        <p:nvSpPr>
          <p:cNvPr id="12" name="Rounded Rectangle 11"/>
          <p:cNvSpPr/>
          <p:nvPr/>
        </p:nvSpPr>
        <p:spPr bwMode="gray">
          <a:xfrm>
            <a:off x="1645699" y="1115501"/>
            <a:ext cx="1280160" cy="365760"/>
          </a:xfrm>
          <a:prstGeom prst="roundRect">
            <a:avLst/>
          </a:prstGeom>
          <a:solidFill>
            <a:srgbClr val="E8E8E8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MarkForMC Nrw O"/>
                <a:ea typeface="+mn-ea"/>
                <a:cs typeface="+mn-cs"/>
              </a:rPr>
              <a:t>Technology infrastructure</a:t>
            </a:r>
          </a:p>
        </p:txBody>
      </p:sp>
      <p:sp>
        <p:nvSpPr>
          <p:cNvPr id="13" name="Right Arrow 12"/>
          <p:cNvSpPr/>
          <p:nvPr/>
        </p:nvSpPr>
        <p:spPr>
          <a:xfrm rot="16200000">
            <a:off x="1965739" y="3421723"/>
            <a:ext cx="640080" cy="466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4254743" y="3402208"/>
            <a:ext cx="640080" cy="466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6543747" y="3413465"/>
            <a:ext cx="640080" cy="466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 bwMode="gray">
          <a:xfrm>
            <a:off x="5910535" y="3707736"/>
            <a:ext cx="1928191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Consolidate</a:t>
            </a:r>
            <a:endParaRPr lang="en-US" sz="1200" b="1" dirty="0"/>
          </a:p>
        </p:txBody>
      </p:sp>
      <p:sp>
        <p:nvSpPr>
          <p:cNvPr id="17" name="Rounded Rectangle 16"/>
          <p:cNvSpPr/>
          <p:nvPr/>
        </p:nvSpPr>
        <p:spPr bwMode="gray">
          <a:xfrm>
            <a:off x="1395696" y="3702108"/>
            <a:ext cx="1928191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Leverage</a:t>
            </a:r>
            <a:endParaRPr lang="en-US" sz="1200" b="1" dirty="0"/>
          </a:p>
        </p:txBody>
      </p:sp>
      <p:sp>
        <p:nvSpPr>
          <p:cNvPr id="18" name="Rounded Rectangle 17"/>
          <p:cNvSpPr/>
          <p:nvPr/>
        </p:nvSpPr>
        <p:spPr bwMode="gray">
          <a:xfrm>
            <a:off x="3707990" y="3720049"/>
            <a:ext cx="1928191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Automate</a:t>
            </a:r>
            <a:endParaRPr lang="en-US" sz="1200" b="1" dirty="0"/>
          </a:p>
        </p:txBody>
      </p:sp>
      <p:sp>
        <p:nvSpPr>
          <p:cNvPr id="19" name="对角圆角矩形 36"/>
          <p:cNvSpPr/>
          <p:nvPr/>
        </p:nvSpPr>
        <p:spPr bwMode="auto">
          <a:xfrm>
            <a:off x="587661" y="320455"/>
            <a:ext cx="6841999" cy="448727"/>
          </a:xfrm>
          <a:prstGeom prst="round2Diag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B050"/>
                </a:solidFill>
              </a:rPr>
              <a:t>Key factors to consider an AI Engineering platform</a:t>
            </a:r>
          </a:p>
        </p:txBody>
      </p:sp>
    </p:spTree>
    <p:extLst>
      <p:ext uri="{BB962C8B-B14F-4D97-AF65-F5344CB8AC3E}">
        <p14:creationId xmlns:p14="http://schemas.microsoft.com/office/powerpoint/2010/main" val="20380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对角圆角矩形 36"/>
          <p:cNvSpPr/>
          <p:nvPr/>
        </p:nvSpPr>
        <p:spPr bwMode="auto">
          <a:xfrm>
            <a:off x="38939" y="94471"/>
            <a:ext cx="5642658" cy="448727"/>
          </a:xfrm>
          <a:prstGeom prst="round2Diag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b="1" dirty="0" smtClean="0">
                <a:solidFill>
                  <a:srgbClr val="00B050"/>
                </a:solidFill>
              </a:rPr>
              <a:t>Continue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2" name="AutoShape 2"/>
          <p:cNvSpPr>
            <a:spLocks noChangeArrowheads="1"/>
          </p:cNvSpPr>
          <p:nvPr/>
        </p:nvSpPr>
        <p:spPr bwMode="ltGray">
          <a:xfrm>
            <a:off x="2045751" y="515639"/>
            <a:ext cx="6259476" cy="3605300"/>
          </a:xfrm>
          <a:prstGeom prst="roundRect">
            <a:avLst>
              <a:gd name="adj" fmla="val 7644"/>
            </a:avLst>
          </a:prstGeom>
          <a:solidFill>
            <a:srgbClr val="FFFF99">
              <a:alpha val="50000"/>
            </a:srgbClr>
          </a:solidFill>
          <a:ln w="25400" algn="ctr">
            <a:solidFill>
              <a:srgbClr val="201C4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eaLnBrk="0" hangingPunct="0">
              <a:spcBef>
                <a:spcPct val="0"/>
              </a:spcBef>
            </a:pPr>
            <a:r>
              <a:rPr lang="en-US" altLang="zh-CN" sz="1200" dirty="0" smtClean="0">
                <a:latin typeface="Verdana" panose="020B0604030504040204" pitchFamily="34" charset="0"/>
                <a:ea typeface="宋体" panose="02010600030101010101" pitchFamily="2" charset="-122"/>
              </a:rPr>
              <a:t>AI  Engineering platform</a:t>
            </a:r>
            <a:endParaRPr lang="en-US" altLang="zh-CN" sz="120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r" eaLnBrk="0" hangingPunct="0">
              <a:spcBef>
                <a:spcPct val="0"/>
              </a:spcBef>
            </a:pPr>
            <a:endParaRPr lang="zh-CN" altLang="en-US" sz="1200" i="0" dirty="0">
              <a:ea typeface="宋体" panose="02010600030101010101" pitchFamily="2" charset="-122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ltGray">
          <a:xfrm>
            <a:off x="5712977" y="934267"/>
            <a:ext cx="2117689" cy="884217"/>
          </a:xfrm>
          <a:prstGeom prst="roundRect">
            <a:avLst>
              <a:gd name="adj" fmla="val 7644"/>
            </a:avLst>
          </a:prstGeom>
          <a:gradFill rotWithShape="1">
            <a:gsLst>
              <a:gs pos="0">
                <a:srgbClr val="7A7AB8"/>
              </a:gs>
              <a:gs pos="100000">
                <a:srgbClr val="3B3491"/>
              </a:gs>
            </a:gsLst>
            <a:lin ang="2700000" scaled="1"/>
          </a:gradFill>
          <a:ln w="25400" algn="ctr">
            <a:solidFill>
              <a:srgbClr val="201C4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spcBef>
                <a:spcPct val="0"/>
              </a:spcBef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ML /DL learning </a:t>
            </a:r>
            <a:r>
              <a:rPr lang="en-US" altLang="zh-CN" sz="120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pipelines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Historical + Incremental </a:t>
            </a:r>
            <a:endParaRPr lang="en-US" altLang="zh-CN" sz="1200" i="0" dirty="0">
              <a:ea typeface="宋体" panose="02010600030101010101" pitchFamily="2" charset="-122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 rot="16200000">
            <a:off x="6389274" y="1427303"/>
            <a:ext cx="136859" cy="127589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5" name="AutoShape 5"/>
          <p:cNvCxnSpPr>
            <a:cxnSpLocks noChangeShapeType="1"/>
            <a:stCxn id="4" idx="4"/>
            <a:endCxn id="6" idx="0"/>
          </p:cNvCxnSpPr>
          <p:nvPr/>
        </p:nvCxnSpPr>
        <p:spPr bwMode="auto">
          <a:xfrm>
            <a:off x="6528433" y="1489754"/>
            <a:ext cx="238535" cy="1341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Oval 6"/>
          <p:cNvSpPr>
            <a:spLocks noChangeArrowheads="1"/>
          </p:cNvSpPr>
          <p:nvPr/>
        </p:nvSpPr>
        <p:spPr bwMode="auto">
          <a:xfrm rot="16200000">
            <a:off x="6772038" y="1425961"/>
            <a:ext cx="136859" cy="127589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hangingPunct="0">
              <a:spcBef>
                <a:spcPct val="0"/>
              </a:spcBef>
            </a:pPr>
            <a:endParaRPr lang="de-CH" altLang="en-US" sz="1800" b="1" i="0">
              <a:latin typeface="Times" panose="02020603050405020304" pitchFamily="18" charset="0"/>
            </a:endParaRPr>
          </a:p>
        </p:txBody>
      </p:sp>
      <p:cxnSp>
        <p:nvCxnSpPr>
          <p:cNvPr id="7" name="AutoShape 7"/>
          <p:cNvCxnSpPr>
            <a:cxnSpLocks noChangeShapeType="1"/>
            <a:stCxn id="6" idx="4"/>
            <a:endCxn id="8" idx="0"/>
          </p:cNvCxnSpPr>
          <p:nvPr/>
        </p:nvCxnSpPr>
        <p:spPr bwMode="auto">
          <a:xfrm>
            <a:off x="6911198" y="1489754"/>
            <a:ext cx="277366" cy="0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Oval 8"/>
          <p:cNvSpPr>
            <a:spLocks noChangeArrowheads="1"/>
          </p:cNvSpPr>
          <p:nvPr/>
        </p:nvSpPr>
        <p:spPr bwMode="auto">
          <a:xfrm rot="16200000">
            <a:off x="7192942" y="1425266"/>
            <a:ext cx="136859" cy="128975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9" name="AutoShape 9"/>
          <p:cNvCxnSpPr>
            <a:cxnSpLocks noChangeShapeType="1"/>
            <a:stCxn id="8" idx="4"/>
          </p:cNvCxnSpPr>
          <p:nvPr/>
        </p:nvCxnSpPr>
        <p:spPr bwMode="auto">
          <a:xfrm>
            <a:off x="7336954" y="1491096"/>
            <a:ext cx="343934" cy="1342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val 10"/>
          <p:cNvSpPr>
            <a:spLocks noChangeArrowheads="1"/>
          </p:cNvSpPr>
          <p:nvPr/>
        </p:nvSpPr>
        <p:spPr bwMode="auto">
          <a:xfrm rot="16200000">
            <a:off x="6000961" y="1431328"/>
            <a:ext cx="136859" cy="127589"/>
          </a:xfrm>
          <a:prstGeom prst="ellipse">
            <a:avLst/>
          </a:prstGeom>
          <a:solidFill>
            <a:srgbClr val="D6D8EA"/>
          </a:solidFill>
          <a:ln w="25400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11" name="AutoShape 11"/>
          <p:cNvCxnSpPr>
            <a:cxnSpLocks noChangeShapeType="1"/>
            <a:stCxn id="10" idx="4"/>
          </p:cNvCxnSpPr>
          <p:nvPr/>
        </p:nvCxnSpPr>
        <p:spPr bwMode="auto">
          <a:xfrm flipV="1">
            <a:off x="6144280" y="1493779"/>
            <a:ext cx="267659" cy="1342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2"/>
          <p:cNvSpPr>
            <a:spLocks noChangeArrowheads="1"/>
          </p:cNvSpPr>
          <p:nvPr/>
        </p:nvSpPr>
        <p:spPr bwMode="auto">
          <a:xfrm rot="16200000">
            <a:off x="6387194" y="1603720"/>
            <a:ext cx="136859" cy="128975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13" name="AutoShape 13"/>
          <p:cNvCxnSpPr>
            <a:cxnSpLocks noChangeShapeType="1"/>
            <a:stCxn id="12" idx="4"/>
            <a:endCxn id="14" idx="0"/>
          </p:cNvCxnSpPr>
          <p:nvPr/>
        </p:nvCxnSpPr>
        <p:spPr bwMode="auto">
          <a:xfrm>
            <a:off x="6528433" y="1668208"/>
            <a:ext cx="238535" cy="0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14"/>
          <p:cNvSpPr>
            <a:spLocks noChangeArrowheads="1"/>
          </p:cNvSpPr>
          <p:nvPr/>
        </p:nvSpPr>
        <p:spPr bwMode="auto">
          <a:xfrm rot="16200000">
            <a:off x="6769266" y="1603073"/>
            <a:ext cx="136859" cy="127589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hangingPunct="0">
              <a:spcBef>
                <a:spcPct val="0"/>
              </a:spcBef>
            </a:pPr>
            <a:endParaRPr lang="de-CH" altLang="en-US" sz="1800" b="1" i="0">
              <a:latin typeface="Times" panose="02020603050405020304" pitchFamily="18" charset="0"/>
            </a:endParaRPr>
          </a:p>
        </p:txBody>
      </p:sp>
      <p:cxnSp>
        <p:nvCxnSpPr>
          <p:cNvPr id="15" name="AutoShape 15"/>
          <p:cNvCxnSpPr>
            <a:cxnSpLocks noChangeShapeType="1"/>
            <a:stCxn id="14" idx="4"/>
            <a:endCxn id="16" idx="0"/>
          </p:cNvCxnSpPr>
          <p:nvPr/>
        </p:nvCxnSpPr>
        <p:spPr bwMode="auto">
          <a:xfrm>
            <a:off x="6908424" y="1666866"/>
            <a:ext cx="277366" cy="0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16"/>
          <p:cNvSpPr>
            <a:spLocks noChangeArrowheads="1"/>
          </p:cNvSpPr>
          <p:nvPr/>
        </p:nvSpPr>
        <p:spPr bwMode="auto">
          <a:xfrm rot="16200000">
            <a:off x="7190862" y="1603073"/>
            <a:ext cx="136859" cy="127589"/>
          </a:xfrm>
          <a:prstGeom prst="ellipse">
            <a:avLst/>
          </a:prstGeom>
          <a:solidFill>
            <a:srgbClr val="E5E6EF"/>
          </a:solidFill>
          <a:ln w="25400" algn="ctr">
            <a:solidFill>
              <a:srgbClr val="B5B5D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17" name="AutoShape 17"/>
          <p:cNvCxnSpPr>
            <a:cxnSpLocks noChangeShapeType="1"/>
            <a:stCxn id="16" idx="4"/>
          </p:cNvCxnSpPr>
          <p:nvPr/>
        </p:nvCxnSpPr>
        <p:spPr bwMode="auto">
          <a:xfrm>
            <a:off x="7334181" y="1666866"/>
            <a:ext cx="345321" cy="1341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val 18"/>
          <p:cNvSpPr>
            <a:spLocks noChangeArrowheads="1"/>
          </p:cNvSpPr>
          <p:nvPr/>
        </p:nvSpPr>
        <p:spPr bwMode="auto">
          <a:xfrm rot="16200000">
            <a:off x="5998882" y="1607745"/>
            <a:ext cx="136859" cy="128975"/>
          </a:xfrm>
          <a:prstGeom prst="ellipse">
            <a:avLst/>
          </a:prstGeom>
          <a:solidFill>
            <a:srgbClr val="D6D8EA"/>
          </a:solidFill>
          <a:ln w="25400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19" name="AutoShape 19"/>
          <p:cNvCxnSpPr>
            <a:cxnSpLocks noChangeShapeType="1"/>
            <a:stCxn id="18" idx="4"/>
          </p:cNvCxnSpPr>
          <p:nvPr/>
        </p:nvCxnSpPr>
        <p:spPr bwMode="auto">
          <a:xfrm flipV="1">
            <a:off x="6142894" y="1672233"/>
            <a:ext cx="267658" cy="1341"/>
          </a:xfrm>
          <a:prstGeom prst="straightConnector1">
            <a:avLst/>
          </a:prstGeom>
          <a:noFill/>
          <a:ln w="28575">
            <a:solidFill>
              <a:srgbClr val="C1C5D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26086" y="4137040"/>
            <a:ext cx="7548513" cy="9016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30394" y="4516758"/>
            <a:ext cx="1331357" cy="22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1100" b="1" i="0">
                <a:latin typeface="Verdana" panose="020B0604030504040204" pitchFamily="34" charset="0"/>
                <a:ea typeface="宋体" panose="02010600030101010101" pitchFamily="2" charset="-122"/>
              </a:rPr>
              <a:t>Data Sources</a:t>
            </a: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719004" y="4339628"/>
            <a:ext cx="7173374" cy="321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26" name="AutoShape 26"/>
          <p:cNvSpPr>
            <a:spLocks noChangeArrowheads="1"/>
          </p:cNvSpPr>
          <p:nvPr/>
        </p:nvSpPr>
        <p:spPr bwMode="ltGray">
          <a:xfrm>
            <a:off x="2238524" y="2359213"/>
            <a:ext cx="4879913" cy="503158"/>
          </a:xfrm>
          <a:prstGeom prst="roundRect">
            <a:avLst>
              <a:gd name="adj" fmla="val 7644"/>
            </a:avLst>
          </a:prstGeom>
          <a:solidFill>
            <a:srgbClr val="969696"/>
          </a:solidFill>
          <a:ln w="25400" algn="ctr">
            <a:solidFill>
              <a:srgbClr val="201C4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Data Pipeline Bus </a:t>
            </a:r>
            <a:endParaRPr lang="en-US" altLang="zh-CN" sz="1200" i="0" dirty="0">
              <a:ea typeface="宋体" panose="02010600030101010101" pitchFamily="2" charset="-122"/>
            </a:endParaRPr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503373" y="4028358"/>
            <a:ext cx="0" cy="49108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H="1">
            <a:off x="7004115" y="4017624"/>
            <a:ext cx="0" cy="4816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4150020" y="3981397"/>
            <a:ext cx="510353" cy="538045"/>
          </a:xfrm>
          <a:custGeom>
            <a:avLst/>
            <a:gdLst>
              <a:gd name="T0" fmla="*/ 368 w 368"/>
              <a:gd name="T1" fmla="*/ 0 h 517"/>
              <a:gd name="T2" fmla="*/ 368 w 368"/>
              <a:gd name="T3" fmla="*/ 315 h 517"/>
              <a:gd name="T4" fmla="*/ 0 w 368"/>
              <a:gd name="T5" fmla="*/ 315 h 517"/>
              <a:gd name="T6" fmla="*/ 0 w 368"/>
              <a:gd name="T7" fmla="*/ 517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517">
                <a:moveTo>
                  <a:pt x="368" y="0"/>
                </a:moveTo>
                <a:lnTo>
                  <a:pt x="368" y="315"/>
                </a:lnTo>
                <a:lnTo>
                  <a:pt x="0" y="315"/>
                </a:lnTo>
                <a:lnTo>
                  <a:pt x="0" y="517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5671372" y="3915650"/>
            <a:ext cx="0" cy="6923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H="1">
            <a:off x="5162405" y="3915650"/>
            <a:ext cx="0" cy="5863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>
            <a:off x="3758934" y="3915650"/>
            <a:ext cx="1387" cy="602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H="1">
            <a:off x="2750709" y="3907600"/>
            <a:ext cx="9707" cy="602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ltGray">
          <a:xfrm>
            <a:off x="2660564" y="3833803"/>
            <a:ext cx="199704" cy="183821"/>
          </a:xfrm>
          <a:prstGeom prst="rect">
            <a:avLst/>
          </a:prstGeom>
          <a:gradFill rotWithShape="1">
            <a:gsLst>
              <a:gs pos="0">
                <a:srgbClr val="DE5C5C"/>
              </a:gs>
              <a:gs pos="100000">
                <a:srgbClr val="990000"/>
              </a:gs>
            </a:gsLst>
            <a:lin ang="2700000" scaled="1"/>
          </a:gradFill>
          <a:ln w="25400" algn="ctr">
            <a:solidFill>
              <a:srgbClr val="62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ltGray">
          <a:xfrm>
            <a:off x="3159823" y="3833803"/>
            <a:ext cx="199704" cy="183821"/>
          </a:xfrm>
          <a:prstGeom prst="rect">
            <a:avLst/>
          </a:prstGeom>
          <a:gradFill rotWithShape="1">
            <a:gsLst>
              <a:gs pos="0">
                <a:srgbClr val="DE5C5C"/>
              </a:gs>
              <a:gs pos="100000">
                <a:srgbClr val="990000"/>
              </a:gs>
            </a:gsLst>
            <a:lin ang="2700000" scaled="1"/>
          </a:gradFill>
          <a:ln w="25400" algn="ctr">
            <a:solidFill>
              <a:srgbClr val="62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ltGray">
          <a:xfrm>
            <a:off x="3659082" y="3833803"/>
            <a:ext cx="199704" cy="183821"/>
          </a:xfrm>
          <a:prstGeom prst="rect">
            <a:avLst/>
          </a:prstGeom>
          <a:gradFill rotWithShape="1">
            <a:gsLst>
              <a:gs pos="0">
                <a:srgbClr val="DE5C5C"/>
              </a:gs>
              <a:gs pos="100000">
                <a:srgbClr val="990000"/>
              </a:gs>
            </a:gsLst>
            <a:lin ang="2700000" scaled="1"/>
          </a:gradFill>
          <a:ln w="25400" algn="ctr">
            <a:solidFill>
              <a:srgbClr val="62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sp>
        <p:nvSpPr>
          <p:cNvPr id="37" name="AutoShape 37"/>
          <p:cNvSpPr>
            <a:spLocks noChangeArrowheads="1"/>
          </p:cNvSpPr>
          <p:nvPr/>
        </p:nvSpPr>
        <p:spPr bwMode="auto">
          <a:xfrm>
            <a:off x="2460862" y="3348087"/>
            <a:ext cx="1564344" cy="473641"/>
          </a:xfrm>
          <a:prstGeom prst="roundRect">
            <a:avLst>
              <a:gd name="adj" fmla="val 6273"/>
            </a:avLst>
          </a:prstGeom>
          <a:gradFill rotWithShape="1">
            <a:gsLst>
              <a:gs pos="0">
                <a:schemeClr val="hlink">
                  <a:gamma/>
                  <a:tint val="7372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25400" algn="ctr">
            <a:solidFill>
              <a:srgbClr val="30624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Real Time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Event Integration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AutoShape 38"/>
          <p:cNvSpPr>
            <a:spLocks noChangeArrowheads="1"/>
          </p:cNvSpPr>
          <p:nvPr/>
        </p:nvSpPr>
        <p:spPr bwMode="auto">
          <a:xfrm>
            <a:off x="6221943" y="3348087"/>
            <a:ext cx="1564344" cy="480349"/>
          </a:xfrm>
          <a:prstGeom prst="roundRect">
            <a:avLst>
              <a:gd name="adj" fmla="val 8574"/>
            </a:avLst>
          </a:prstGeom>
          <a:gradFill rotWithShape="1">
            <a:gsLst>
              <a:gs pos="0">
                <a:schemeClr val="hlink">
                  <a:gamma/>
                  <a:tint val="7372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25400" algn="ctr">
            <a:solidFill>
              <a:srgbClr val="30624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Batch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Data Integration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AutoShape 39"/>
          <p:cNvSpPr>
            <a:spLocks noChangeArrowheads="1"/>
          </p:cNvSpPr>
          <p:nvPr/>
        </p:nvSpPr>
        <p:spPr bwMode="auto">
          <a:xfrm>
            <a:off x="4358044" y="3348087"/>
            <a:ext cx="1564344" cy="480349"/>
          </a:xfrm>
          <a:prstGeom prst="roundRect">
            <a:avLst>
              <a:gd name="adj" fmla="val 9606"/>
            </a:avLst>
          </a:prstGeom>
          <a:gradFill rotWithShape="1">
            <a:gsLst>
              <a:gs pos="0">
                <a:schemeClr val="hlink">
                  <a:gamma/>
                  <a:tint val="7372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25400" algn="ctr">
            <a:solidFill>
              <a:srgbClr val="30624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Business Rule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Integration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" name="Group 40"/>
          <p:cNvGrpSpPr>
            <a:grpSpLocks/>
          </p:cNvGrpSpPr>
          <p:nvPr/>
        </p:nvGrpSpPr>
        <p:grpSpPr bwMode="auto">
          <a:xfrm>
            <a:off x="4564682" y="3844537"/>
            <a:ext cx="1198221" cy="183821"/>
            <a:chOff x="1806" y="3097"/>
            <a:chExt cx="864" cy="137"/>
          </a:xfrm>
        </p:grpSpPr>
        <p:sp>
          <p:nvSpPr>
            <p:cNvPr id="41" name="Rectangle 41"/>
            <p:cNvSpPr>
              <a:spLocks noChangeArrowheads="1"/>
            </p:cNvSpPr>
            <p:nvPr/>
          </p:nvSpPr>
          <p:spPr bwMode="ltGray">
            <a:xfrm>
              <a:off x="180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ltGray">
            <a:xfrm>
              <a:off x="216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ltGray">
            <a:xfrm>
              <a:off x="252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44" name="Freeform 44"/>
          <p:cNvSpPr>
            <a:spLocks/>
          </p:cNvSpPr>
          <p:nvPr/>
        </p:nvSpPr>
        <p:spPr bwMode="auto">
          <a:xfrm>
            <a:off x="3274237" y="4035233"/>
            <a:ext cx="366817" cy="444190"/>
          </a:xfrm>
          <a:custGeom>
            <a:avLst/>
            <a:gdLst>
              <a:gd name="T0" fmla="*/ 0 w 309"/>
              <a:gd name="T1" fmla="*/ 0 h 499"/>
              <a:gd name="T2" fmla="*/ 0 w 309"/>
              <a:gd name="T3" fmla="*/ 279 h 499"/>
              <a:gd name="T4" fmla="*/ 309 w 309"/>
              <a:gd name="T5" fmla="*/ 279 h 499"/>
              <a:gd name="T6" fmla="*/ 309 w 309"/>
              <a:gd name="T7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9" h="499">
                <a:moveTo>
                  <a:pt x="0" y="0"/>
                </a:moveTo>
                <a:lnTo>
                  <a:pt x="0" y="279"/>
                </a:lnTo>
                <a:lnTo>
                  <a:pt x="309" y="279"/>
                </a:lnTo>
                <a:lnTo>
                  <a:pt x="309" y="499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100"/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6036108" y="3949194"/>
            <a:ext cx="477070" cy="579639"/>
          </a:xfrm>
          <a:custGeom>
            <a:avLst/>
            <a:gdLst>
              <a:gd name="T0" fmla="*/ 344 w 344"/>
              <a:gd name="T1" fmla="*/ 0 h 499"/>
              <a:gd name="T2" fmla="*/ 344 w 344"/>
              <a:gd name="T3" fmla="*/ 309 h 499"/>
              <a:gd name="T4" fmla="*/ 0 w 344"/>
              <a:gd name="T5" fmla="*/ 309 h 499"/>
              <a:gd name="T6" fmla="*/ 0 w 344"/>
              <a:gd name="T7" fmla="*/ 499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" h="499">
                <a:moveTo>
                  <a:pt x="344" y="0"/>
                </a:moveTo>
                <a:lnTo>
                  <a:pt x="344" y="309"/>
                </a:lnTo>
                <a:lnTo>
                  <a:pt x="0" y="309"/>
                </a:lnTo>
                <a:lnTo>
                  <a:pt x="0" y="499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grpSp>
        <p:nvGrpSpPr>
          <p:cNvPr id="46" name="Group 46"/>
          <p:cNvGrpSpPr>
            <a:grpSpLocks/>
          </p:cNvGrpSpPr>
          <p:nvPr/>
        </p:nvGrpSpPr>
        <p:grpSpPr bwMode="auto">
          <a:xfrm>
            <a:off x="6405005" y="3844537"/>
            <a:ext cx="1198221" cy="183821"/>
            <a:chOff x="1806" y="3097"/>
            <a:chExt cx="864" cy="137"/>
          </a:xfrm>
        </p:grpSpPr>
        <p:sp>
          <p:nvSpPr>
            <p:cNvPr id="47" name="Rectangle 47"/>
            <p:cNvSpPr>
              <a:spLocks noChangeArrowheads="1"/>
            </p:cNvSpPr>
            <p:nvPr/>
          </p:nvSpPr>
          <p:spPr bwMode="ltGray">
            <a:xfrm>
              <a:off x="180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ltGray">
            <a:xfrm>
              <a:off x="216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ltGray">
            <a:xfrm>
              <a:off x="2526" y="3097"/>
              <a:ext cx="144" cy="137"/>
            </a:xfrm>
            <a:prstGeom prst="rect">
              <a:avLst/>
            </a:prstGeom>
            <a:gradFill rotWithShape="1">
              <a:gsLst>
                <a:gs pos="0">
                  <a:srgbClr val="DE5C5C"/>
                </a:gs>
                <a:gs pos="100000">
                  <a:srgbClr val="990000"/>
                </a:gs>
              </a:gsLst>
              <a:lin ang="2700000" scaled="1"/>
            </a:gradFill>
            <a:ln w="25400" algn="ctr">
              <a:solidFill>
                <a:srgbClr val="62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50" name="AutoShape 50"/>
          <p:cNvSpPr>
            <a:spLocks noChangeArrowheads="1"/>
          </p:cNvSpPr>
          <p:nvPr/>
        </p:nvSpPr>
        <p:spPr bwMode="auto">
          <a:xfrm>
            <a:off x="3395584" y="4507365"/>
            <a:ext cx="1264788" cy="343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Online Systems</a:t>
            </a:r>
            <a:endParaRPr lang="en-US" altLang="zh-CN" sz="1200" i="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AutoShape 51"/>
          <p:cNvSpPr>
            <a:spLocks noChangeArrowheads="1"/>
          </p:cNvSpPr>
          <p:nvPr/>
        </p:nvSpPr>
        <p:spPr bwMode="auto">
          <a:xfrm>
            <a:off x="4768546" y="4507365"/>
            <a:ext cx="732246" cy="343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i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CRM</a:t>
            </a:r>
          </a:p>
        </p:txBody>
      </p:sp>
      <p:sp>
        <p:nvSpPr>
          <p:cNvPr id="52" name="AutoShape 52"/>
          <p:cNvSpPr>
            <a:spLocks noChangeArrowheads="1"/>
          </p:cNvSpPr>
          <p:nvPr/>
        </p:nvSpPr>
        <p:spPr bwMode="auto">
          <a:xfrm>
            <a:off x="5585388" y="4507365"/>
            <a:ext cx="748888" cy="343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Files </a:t>
            </a:r>
          </a:p>
          <a:p>
            <a:pPr algn="ctr"/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Transfer</a:t>
            </a:r>
            <a:endParaRPr lang="en-US" altLang="zh-CN" sz="1200" i="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AutoShape 53"/>
          <p:cNvSpPr>
            <a:spLocks noChangeArrowheads="1"/>
          </p:cNvSpPr>
          <p:nvPr/>
        </p:nvSpPr>
        <p:spPr bwMode="auto">
          <a:xfrm>
            <a:off x="6464639" y="4410759"/>
            <a:ext cx="1280043" cy="4642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50000"/>
              </a:lnSpc>
            </a:pPr>
            <a:r>
              <a:rPr lang="en-US" altLang="zh-CN" sz="1200" i="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Data </a:t>
            </a:r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Lake</a:t>
            </a:r>
            <a:endParaRPr lang="en-US" altLang="zh-CN" sz="1200" i="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AutoShape 54"/>
          <p:cNvSpPr>
            <a:spLocks noChangeArrowheads="1"/>
          </p:cNvSpPr>
          <p:nvPr/>
        </p:nvSpPr>
        <p:spPr bwMode="auto">
          <a:xfrm>
            <a:off x="2356850" y="4507364"/>
            <a:ext cx="931950" cy="343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Message</a:t>
            </a:r>
          </a:p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Bus</a:t>
            </a:r>
            <a:endParaRPr lang="en-US" altLang="zh-CN" sz="1200" i="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 flipV="1">
            <a:off x="2689687" y="2204909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grpSp>
        <p:nvGrpSpPr>
          <p:cNvPr id="57" name="Group 57"/>
          <p:cNvGrpSpPr>
            <a:grpSpLocks/>
          </p:cNvGrpSpPr>
          <p:nvPr/>
        </p:nvGrpSpPr>
        <p:grpSpPr bwMode="auto">
          <a:xfrm>
            <a:off x="2618958" y="1084544"/>
            <a:ext cx="142843" cy="1092190"/>
            <a:chOff x="648" y="2604"/>
            <a:chExt cx="108" cy="414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60" name="Line 60"/>
          <p:cNvSpPr>
            <a:spLocks noChangeShapeType="1"/>
          </p:cNvSpPr>
          <p:nvPr/>
        </p:nvSpPr>
        <p:spPr bwMode="auto">
          <a:xfrm flipV="1">
            <a:off x="3912871" y="2186126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 flipV="1">
            <a:off x="2992017" y="3173659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 flipV="1">
            <a:off x="3455218" y="3180368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3" name="Line 63"/>
          <p:cNvSpPr>
            <a:spLocks noChangeShapeType="1"/>
          </p:cNvSpPr>
          <p:nvPr/>
        </p:nvSpPr>
        <p:spPr bwMode="auto">
          <a:xfrm flipV="1">
            <a:off x="4922484" y="3181708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4" name="Line 64"/>
          <p:cNvSpPr>
            <a:spLocks noChangeShapeType="1"/>
          </p:cNvSpPr>
          <p:nvPr/>
        </p:nvSpPr>
        <p:spPr bwMode="auto">
          <a:xfrm flipV="1">
            <a:off x="5385685" y="3188418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5" name="Line 65"/>
          <p:cNvSpPr>
            <a:spLocks noChangeShapeType="1"/>
          </p:cNvSpPr>
          <p:nvPr/>
        </p:nvSpPr>
        <p:spPr bwMode="auto">
          <a:xfrm flipV="1">
            <a:off x="6555517" y="3177684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66" name="Line 66"/>
          <p:cNvSpPr>
            <a:spLocks noChangeShapeType="1"/>
          </p:cNvSpPr>
          <p:nvPr/>
        </p:nvSpPr>
        <p:spPr bwMode="auto">
          <a:xfrm flipV="1">
            <a:off x="7018718" y="3184393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3829661" y="1103329"/>
            <a:ext cx="142844" cy="1092190"/>
            <a:chOff x="648" y="2604"/>
            <a:chExt cx="108" cy="414"/>
          </a:xfrm>
        </p:grpSpPr>
        <p:sp>
          <p:nvSpPr>
            <p:cNvPr id="69" name="Line 69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70" name="AutoShape 70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020853" y="1826534"/>
            <a:ext cx="104012" cy="509869"/>
            <a:chOff x="6020853" y="1826534"/>
            <a:chExt cx="104012" cy="509869"/>
          </a:xfrm>
        </p:grpSpPr>
        <p:sp>
          <p:nvSpPr>
            <p:cNvPr id="67" name="Line 67"/>
            <p:cNvSpPr>
              <a:spLocks noChangeShapeType="1"/>
            </p:cNvSpPr>
            <p:nvPr/>
          </p:nvSpPr>
          <p:spPr bwMode="auto">
            <a:xfrm flipV="1">
              <a:off x="6073553" y="2182101"/>
              <a:ext cx="0" cy="1543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grpSp>
          <p:nvGrpSpPr>
            <p:cNvPr id="71" name="Group 71"/>
            <p:cNvGrpSpPr>
              <a:grpSpLocks/>
            </p:cNvGrpSpPr>
            <p:nvPr/>
          </p:nvGrpSpPr>
          <p:grpSpPr bwMode="auto">
            <a:xfrm>
              <a:off x="6020853" y="1826534"/>
              <a:ext cx="104012" cy="295187"/>
              <a:chOff x="648" y="2604"/>
              <a:chExt cx="108" cy="414"/>
            </a:xfrm>
          </p:grpSpPr>
          <p:sp>
            <p:nvSpPr>
              <p:cNvPr id="72" name="Line 72"/>
              <p:cNvSpPr>
                <a:spLocks noChangeShapeType="1"/>
              </p:cNvSpPr>
              <p:nvPr/>
            </p:nvSpPr>
            <p:spPr bwMode="auto">
              <a:xfrm>
                <a:off x="702" y="2604"/>
                <a:ext cx="0" cy="3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73" name="AutoShape 73"/>
              <p:cNvSpPr>
                <a:spLocks noChangeArrowheads="1"/>
              </p:cNvSpPr>
              <p:nvPr/>
            </p:nvSpPr>
            <p:spPr bwMode="auto">
              <a:xfrm>
                <a:off x="648" y="2962"/>
                <a:ext cx="108" cy="56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100"/>
              </a:p>
            </p:txBody>
          </p:sp>
        </p:grpSp>
      </p:grpSp>
      <p:grpSp>
        <p:nvGrpSpPr>
          <p:cNvPr id="74" name="Group 74"/>
          <p:cNvGrpSpPr>
            <a:grpSpLocks/>
          </p:cNvGrpSpPr>
          <p:nvPr/>
        </p:nvGrpSpPr>
        <p:grpSpPr bwMode="auto">
          <a:xfrm>
            <a:off x="2932382" y="2871763"/>
            <a:ext cx="116494" cy="197238"/>
            <a:chOff x="648" y="2604"/>
            <a:chExt cx="108" cy="414"/>
          </a:xfrm>
        </p:grpSpPr>
        <p:sp>
          <p:nvSpPr>
            <p:cNvPr id="75" name="Line 75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76" name="AutoShape 76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77" name="Group 77"/>
          <p:cNvGrpSpPr>
            <a:grpSpLocks/>
          </p:cNvGrpSpPr>
          <p:nvPr/>
        </p:nvGrpSpPr>
        <p:grpSpPr bwMode="auto">
          <a:xfrm>
            <a:off x="3395584" y="2890549"/>
            <a:ext cx="116494" cy="197238"/>
            <a:chOff x="648" y="2604"/>
            <a:chExt cx="108" cy="414"/>
          </a:xfrm>
        </p:grpSpPr>
        <p:sp>
          <p:nvSpPr>
            <p:cNvPr id="78" name="Line 78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79" name="AutoShape 79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80" name="Group 80"/>
          <p:cNvGrpSpPr>
            <a:grpSpLocks/>
          </p:cNvGrpSpPr>
          <p:nvPr/>
        </p:nvGrpSpPr>
        <p:grpSpPr bwMode="auto">
          <a:xfrm>
            <a:off x="4847595" y="2885182"/>
            <a:ext cx="116494" cy="197238"/>
            <a:chOff x="648" y="2604"/>
            <a:chExt cx="108" cy="414"/>
          </a:xfrm>
        </p:grpSpPr>
        <p:sp>
          <p:nvSpPr>
            <p:cNvPr id="81" name="Line 81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82" name="AutoShape 82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83" name="Group 83"/>
          <p:cNvGrpSpPr>
            <a:grpSpLocks/>
          </p:cNvGrpSpPr>
          <p:nvPr/>
        </p:nvGrpSpPr>
        <p:grpSpPr bwMode="auto">
          <a:xfrm>
            <a:off x="5309409" y="2879814"/>
            <a:ext cx="116494" cy="197238"/>
            <a:chOff x="648" y="2604"/>
            <a:chExt cx="108" cy="414"/>
          </a:xfrm>
        </p:grpSpPr>
        <p:sp>
          <p:nvSpPr>
            <p:cNvPr id="84" name="Line 84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85" name="AutoShape 85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86" name="Group 86"/>
          <p:cNvGrpSpPr>
            <a:grpSpLocks/>
          </p:cNvGrpSpPr>
          <p:nvPr/>
        </p:nvGrpSpPr>
        <p:grpSpPr bwMode="auto">
          <a:xfrm>
            <a:off x="6463986" y="2874447"/>
            <a:ext cx="116494" cy="197238"/>
            <a:chOff x="648" y="2604"/>
            <a:chExt cx="108" cy="414"/>
          </a:xfrm>
        </p:grpSpPr>
        <p:sp>
          <p:nvSpPr>
            <p:cNvPr id="87" name="Line 87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88" name="AutoShape 88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grpSp>
        <p:nvGrpSpPr>
          <p:cNvPr id="89" name="Group 89"/>
          <p:cNvGrpSpPr>
            <a:grpSpLocks/>
          </p:cNvGrpSpPr>
          <p:nvPr/>
        </p:nvGrpSpPr>
        <p:grpSpPr bwMode="auto">
          <a:xfrm>
            <a:off x="6952150" y="2881156"/>
            <a:ext cx="116494" cy="197239"/>
            <a:chOff x="648" y="2604"/>
            <a:chExt cx="108" cy="414"/>
          </a:xfrm>
        </p:grpSpPr>
        <p:sp>
          <p:nvSpPr>
            <p:cNvPr id="90" name="Line 90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91" name="AutoShape 91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92" name="AutoShape 92"/>
          <p:cNvSpPr>
            <a:spLocks noChangeArrowheads="1"/>
          </p:cNvSpPr>
          <p:nvPr/>
        </p:nvSpPr>
        <p:spPr bwMode="auto">
          <a:xfrm>
            <a:off x="2207069" y="594802"/>
            <a:ext cx="998517" cy="515235"/>
          </a:xfrm>
          <a:prstGeom prst="roundRect">
            <a:avLst>
              <a:gd name="adj" fmla="val 6273"/>
            </a:avLst>
          </a:prstGeom>
          <a:solidFill>
            <a:schemeClr val="accent2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Real Time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Serving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AutoShape 93"/>
          <p:cNvSpPr>
            <a:spLocks noChangeArrowheads="1"/>
          </p:cNvSpPr>
          <p:nvPr/>
        </p:nvSpPr>
        <p:spPr bwMode="auto">
          <a:xfrm>
            <a:off x="3401130" y="594802"/>
            <a:ext cx="998517" cy="515235"/>
          </a:xfrm>
          <a:prstGeom prst="roundRect">
            <a:avLst>
              <a:gd name="adj" fmla="val 6273"/>
            </a:avLst>
          </a:prstGeom>
          <a:solidFill>
            <a:schemeClr val="accent2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Streaming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Serving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0" name="Picture 101" descr="BasicRea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7" y="203208"/>
            <a:ext cx="214959" cy="21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AutoShape 92"/>
          <p:cNvSpPr>
            <a:spLocks noChangeArrowheads="1"/>
          </p:cNvSpPr>
          <p:nvPr/>
        </p:nvSpPr>
        <p:spPr bwMode="auto">
          <a:xfrm>
            <a:off x="4483522" y="594802"/>
            <a:ext cx="998517" cy="515235"/>
          </a:xfrm>
          <a:prstGeom prst="roundRect">
            <a:avLst>
              <a:gd name="adj" fmla="val 6273"/>
            </a:avLst>
          </a:prstGeom>
          <a:solidFill>
            <a:schemeClr val="accent2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Batch 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zh-CN" sz="1200" i="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Serving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1" name="Group 68"/>
          <p:cNvGrpSpPr>
            <a:grpSpLocks/>
          </p:cNvGrpSpPr>
          <p:nvPr/>
        </p:nvGrpSpPr>
        <p:grpSpPr bwMode="auto">
          <a:xfrm>
            <a:off x="4946057" y="1104671"/>
            <a:ext cx="142844" cy="1092190"/>
            <a:chOff x="648" y="2604"/>
            <a:chExt cx="108" cy="414"/>
          </a:xfrm>
        </p:grpSpPr>
        <p:sp>
          <p:nvSpPr>
            <p:cNvPr id="112" name="Line 69"/>
            <p:cNvSpPr>
              <a:spLocks noChangeShapeType="1"/>
            </p:cNvSpPr>
            <p:nvPr/>
          </p:nvSpPr>
          <p:spPr bwMode="auto">
            <a:xfrm>
              <a:off x="702" y="2604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113" name="AutoShape 70"/>
            <p:cNvSpPr>
              <a:spLocks noChangeArrowheads="1"/>
            </p:cNvSpPr>
            <p:nvPr/>
          </p:nvSpPr>
          <p:spPr bwMode="auto">
            <a:xfrm>
              <a:off x="648" y="2962"/>
              <a:ext cx="108" cy="56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114" name="Line 60"/>
          <p:cNvSpPr>
            <a:spLocks noChangeShapeType="1"/>
          </p:cNvSpPr>
          <p:nvPr/>
        </p:nvSpPr>
        <p:spPr bwMode="auto">
          <a:xfrm flipV="1">
            <a:off x="5016244" y="2176734"/>
            <a:ext cx="0" cy="154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/>
          </a:p>
        </p:txBody>
      </p:sp>
      <p:sp>
        <p:nvSpPr>
          <p:cNvPr id="116" name="AutoShape 51"/>
          <p:cNvSpPr>
            <a:spLocks noChangeArrowheads="1"/>
          </p:cNvSpPr>
          <p:nvPr/>
        </p:nvSpPr>
        <p:spPr bwMode="auto">
          <a:xfrm>
            <a:off x="8138543" y="4473505"/>
            <a:ext cx="848329" cy="343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AC8EA"/>
              </a:gs>
              <a:gs pos="100000">
                <a:srgbClr val="5C96D6"/>
              </a:gs>
            </a:gsLst>
            <a:lin ang="2700000" scaled="1"/>
          </a:gradFill>
          <a:ln w="22225" algn="ctr">
            <a:solidFill>
              <a:srgbClr val="2861A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200" i="0" dirty="0" smtClean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Monitoring</a:t>
            </a:r>
            <a:endParaRPr lang="en-US" altLang="zh-CN" sz="1200" i="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AutoShape 92"/>
          <p:cNvSpPr>
            <a:spLocks noChangeArrowheads="1"/>
          </p:cNvSpPr>
          <p:nvPr/>
        </p:nvSpPr>
        <p:spPr bwMode="auto">
          <a:xfrm>
            <a:off x="7338245" y="2051949"/>
            <a:ext cx="561221" cy="945939"/>
          </a:xfrm>
          <a:prstGeom prst="roundRect">
            <a:avLst>
              <a:gd name="adj" fmla="val 6273"/>
            </a:avLst>
          </a:prstGeom>
          <a:solidFill>
            <a:schemeClr val="accent6">
              <a:lumMod val="75000"/>
            </a:schemeClr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 anchorCtr="1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Metrics</a:t>
            </a:r>
            <a:endParaRPr lang="en-US" altLang="zh-CN" sz="1200" i="0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23" name="Group 122"/>
          <p:cNvGrpSpPr/>
          <p:nvPr/>
        </p:nvGrpSpPr>
        <p:grpSpPr>
          <a:xfrm rot="5400000">
            <a:off x="7160428" y="2463545"/>
            <a:ext cx="114268" cy="227189"/>
            <a:chOff x="6020853" y="1826534"/>
            <a:chExt cx="104012" cy="509869"/>
          </a:xfrm>
        </p:grpSpPr>
        <p:sp>
          <p:nvSpPr>
            <p:cNvPr id="124" name="Line 67"/>
            <p:cNvSpPr>
              <a:spLocks noChangeShapeType="1"/>
            </p:cNvSpPr>
            <p:nvPr/>
          </p:nvSpPr>
          <p:spPr bwMode="auto">
            <a:xfrm flipV="1">
              <a:off x="6073553" y="2182101"/>
              <a:ext cx="0" cy="1543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100"/>
            </a:p>
          </p:txBody>
        </p:sp>
        <p:grpSp>
          <p:nvGrpSpPr>
            <p:cNvPr id="125" name="Group 71"/>
            <p:cNvGrpSpPr>
              <a:grpSpLocks/>
            </p:cNvGrpSpPr>
            <p:nvPr/>
          </p:nvGrpSpPr>
          <p:grpSpPr bwMode="auto">
            <a:xfrm>
              <a:off x="6020853" y="1826534"/>
              <a:ext cx="104012" cy="295187"/>
              <a:chOff x="648" y="2604"/>
              <a:chExt cx="108" cy="414"/>
            </a:xfrm>
          </p:grpSpPr>
          <p:sp>
            <p:nvSpPr>
              <p:cNvPr id="126" name="Line 72"/>
              <p:cNvSpPr>
                <a:spLocks noChangeShapeType="1"/>
              </p:cNvSpPr>
              <p:nvPr/>
            </p:nvSpPr>
            <p:spPr bwMode="auto">
              <a:xfrm>
                <a:off x="702" y="2604"/>
                <a:ext cx="0" cy="3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127" name="AutoShape 73"/>
              <p:cNvSpPr>
                <a:spLocks noChangeArrowheads="1"/>
              </p:cNvSpPr>
              <p:nvPr/>
            </p:nvSpPr>
            <p:spPr bwMode="auto">
              <a:xfrm>
                <a:off x="648" y="2962"/>
                <a:ext cx="108" cy="56"/>
              </a:xfrm>
              <a:custGeom>
                <a:avLst/>
                <a:gdLst>
                  <a:gd name="G0" fmla="+- 540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5400"/>
                  <a:gd name="G18" fmla="*/ 540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540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540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2700 w 21600"/>
                  <a:gd name="T15" fmla="*/ 10800 h 21600"/>
                  <a:gd name="T16" fmla="*/ 10800 w 21600"/>
                  <a:gd name="T17" fmla="*/ 5400 h 21600"/>
                  <a:gd name="T18" fmla="*/ 18900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100"/>
              </a:p>
            </p:txBody>
          </p:sp>
        </p:grpSp>
      </p:grpSp>
      <p:sp>
        <p:nvSpPr>
          <p:cNvPr id="128" name="Rectangle 36"/>
          <p:cNvSpPr>
            <a:spLocks noChangeArrowheads="1"/>
          </p:cNvSpPr>
          <p:nvPr/>
        </p:nvSpPr>
        <p:spPr bwMode="ltGray">
          <a:xfrm>
            <a:off x="7917477" y="2510497"/>
            <a:ext cx="199704" cy="183821"/>
          </a:xfrm>
          <a:prstGeom prst="rect">
            <a:avLst/>
          </a:prstGeom>
          <a:gradFill rotWithShape="1">
            <a:gsLst>
              <a:gs pos="0">
                <a:srgbClr val="DE5C5C"/>
              </a:gs>
              <a:gs pos="100000">
                <a:srgbClr val="990000"/>
              </a:gs>
            </a:gsLst>
            <a:lin ang="2700000" scaled="1"/>
          </a:gradFill>
          <a:ln w="25400" algn="ctr">
            <a:solidFill>
              <a:srgbClr val="62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/>
          </a:p>
        </p:txBody>
      </p:sp>
      <p:cxnSp>
        <p:nvCxnSpPr>
          <p:cNvPr id="131" name="Elbow Connector 130"/>
          <p:cNvCxnSpPr>
            <a:stCxn id="128" idx="3"/>
            <a:endCxn id="116" idx="0"/>
          </p:cNvCxnSpPr>
          <p:nvPr/>
        </p:nvCxnSpPr>
        <p:spPr>
          <a:xfrm>
            <a:off x="8117181" y="2602408"/>
            <a:ext cx="445527" cy="1871097"/>
          </a:xfrm>
          <a:prstGeom prst="bentConnector2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Line 17"/>
          <p:cNvSpPr>
            <a:spLocks noChangeShapeType="1"/>
          </p:cNvSpPr>
          <p:nvPr/>
        </p:nvSpPr>
        <p:spPr bwMode="gray">
          <a:xfrm flipV="1">
            <a:off x="4987938" y="362678"/>
            <a:ext cx="0" cy="2286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" name="Line 17"/>
          <p:cNvSpPr>
            <a:spLocks noChangeShapeType="1"/>
          </p:cNvSpPr>
          <p:nvPr/>
        </p:nvSpPr>
        <p:spPr bwMode="gray">
          <a:xfrm flipV="1">
            <a:off x="3932074" y="385209"/>
            <a:ext cx="0" cy="2286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" name="Line 17"/>
          <p:cNvSpPr>
            <a:spLocks noChangeShapeType="1"/>
          </p:cNvSpPr>
          <p:nvPr/>
        </p:nvSpPr>
        <p:spPr bwMode="gray">
          <a:xfrm flipV="1">
            <a:off x="2674509" y="366703"/>
            <a:ext cx="0" cy="2286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Oval 18"/>
          <p:cNvSpPr>
            <a:spLocks noChangeArrowheads="1"/>
          </p:cNvSpPr>
          <p:nvPr/>
        </p:nvSpPr>
        <p:spPr bwMode="gray">
          <a:xfrm>
            <a:off x="2598309" y="214303"/>
            <a:ext cx="152400" cy="152400"/>
          </a:xfrm>
          <a:prstGeom prst="ellips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5" name="Picture 101" descr="BasicRea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181" y="217249"/>
            <a:ext cx="214959" cy="21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101" descr="BasicRea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22" y="190265"/>
            <a:ext cx="214959" cy="21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Oval 18"/>
          <p:cNvSpPr>
            <a:spLocks noChangeArrowheads="1"/>
          </p:cNvSpPr>
          <p:nvPr/>
        </p:nvSpPr>
        <p:spPr bwMode="gray">
          <a:xfrm>
            <a:off x="3855874" y="232809"/>
            <a:ext cx="152400" cy="152400"/>
          </a:xfrm>
          <a:prstGeom prst="ellips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8"/>
          <p:cNvSpPr>
            <a:spLocks noChangeArrowheads="1"/>
          </p:cNvSpPr>
          <p:nvPr/>
        </p:nvSpPr>
        <p:spPr bwMode="gray">
          <a:xfrm>
            <a:off x="4911738" y="210278"/>
            <a:ext cx="152400" cy="152400"/>
          </a:xfrm>
          <a:prstGeom prst="ellips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Rectangle 109"/>
          <p:cNvSpPr>
            <a:spLocks noChangeArrowheads="1"/>
          </p:cNvSpPr>
          <p:nvPr/>
        </p:nvSpPr>
        <p:spPr bwMode="auto">
          <a:xfrm>
            <a:off x="2680546" y="998564"/>
            <a:ext cx="2157412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Serving Engine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0" name="Rectangle 109"/>
          <p:cNvSpPr>
            <a:spLocks noChangeArrowheads="1"/>
          </p:cNvSpPr>
          <p:nvPr/>
        </p:nvSpPr>
        <p:spPr bwMode="auto">
          <a:xfrm>
            <a:off x="3330816" y="2363248"/>
            <a:ext cx="2157412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Data Pipeline Engine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1" name="Rectangle 109"/>
          <p:cNvSpPr>
            <a:spLocks noChangeArrowheads="1"/>
          </p:cNvSpPr>
          <p:nvPr/>
        </p:nvSpPr>
        <p:spPr bwMode="auto">
          <a:xfrm>
            <a:off x="5680596" y="1534053"/>
            <a:ext cx="2157412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Machine Learning  &amp; Deep Learning Libs/Frameworks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2" name="Rectangle 109"/>
          <p:cNvSpPr>
            <a:spLocks noChangeArrowheads="1"/>
          </p:cNvSpPr>
          <p:nvPr/>
        </p:nvSpPr>
        <p:spPr bwMode="auto">
          <a:xfrm>
            <a:off x="7118437" y="2352416"/>
            <a:ext cx="1161068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Performance Analyzer 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3" name="Rectangle 109"/>
          <p:cNvSpPr>
            <a:spLocks noChangeArrowheads="1"/>
          </p:cNvSpPr>
          <p:nvPr/>
        </p:nvSpPr>
        <p:spPr bwMode="auto">
          <a:xfrm>
            <a:off x="2460862" y="3339260"/>
            <a:ext cx="5218640" cy="511175"/>
          </a:xfrm>
          <a:prstGeom prst="rect">
            <a:avLst/>
          </a:prstGeom>
          <a:solidFill>
            <a:srgbClr val="FFFF00">
              <a:alpha val="99000"/>
            </a:srgb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Predefined Integrated Pipelines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4" name="Rectangle 109"/>
          <p:cNvSpPr>
            <a:spLocks noChangeArrowheads="1"/>
          </p:cNvSpPr>
          <p:nvPr/>
        </p:nvSpPr>
        <p:spPr bwMode="auto">
          <a:xfrm>
            <a:off x="2182611" y="383739"/>
            <a:ext cx="3960283" cy="437077"/>
          </a:xfrm>
          <a:prstGeom prst="rect">
            <a:avLst/>
          </a:prstGeom>
          <a:solidFill>
            <a:srgbClr val="FFFF00">
              <a:alpha val="99000"/>
            </a:srgb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Predefined Serving APIs &amp; Templates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5" name="Rectangle 109"/>
          <p:cNvSpPr>
            <a:spLocks noChangeArrowheads="1"/>
          </p:cNvSpPr>
          <p:nvPr/>
        </p:nvSpPr>
        <p:spPr bwMode="auto">
          <a:xfrm>
            <a:off x="5680596" y="964366"/>
            <a:ext cx="2157412" cy="511175"/>
          </a:xfrm>
          <a:prstGeom prst="rect">
            <a:avLst/>
          </a:prstGeom>
          <a:solidFill>
            <a:srgbClr val="FFFF00">
              <a:alpha val="99000"/>
            </a:srgb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Predefined AI Service Templates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6" name="Rectangle 109"/>
          <p:cNvSpPr>
            <a:spLocks noChangeArrowheads="1"/>
          </p:cNvSpPr>
          <p:nvPr/>
        </p:nvSpPr>
        <p:spPr bwMode="auto">
          <a:xfrm>
            <a:off x="845031" y="1315359"/>
            <a:ext cx="1381575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Workbench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7" name="Rectangle 109"/>
          <p:cNvSpPr>
            <a:spLocks noChangeArrowheads="1"/>
          </p:cNvSpPr>
          <p:nvPr/>
        </p:nvSpPr>
        <p:spPr bwMode="auto">
          <a:xfrm>
            <a:off x="875703" y="2246024"/>
            <a:ext cx="1381575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Admin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  <p:sp>
        <p:nvSpPr>
          <p:cNvPr id="158" name="Rectangle 109"/>
          <p:cNvSpPr>
            <a:spLocks noChangeArrowheads="1"/>
          </p:cNvSpPr>
          <p:nvPr/>
        </p:nvSpPr>
        <p:spPr bwMode="auto">
          <a:xfrm>
            <a:off x="899923" y="3206375"/>
            <a:ext cx="1381575" cy="511175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 lIns="18000" tIns="10800" rIns="18000" bIns="10800" anchor="ctr"/>
          <a:lstStyle>
            <a:lvl1pPr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1400" dirty="0" smtClean="0">
                <a:solidFill>
                  <a:srgbClr val="CC3300"/>
                </a:solidFill>
                <a:latin typeface="Tahoma" panose="020B0604030504040204" pitchFamily="34" charset="0"/>
                <a:ea typeface="-윤고딕140"/>
                <a:cs typeface="-윤고딕140"/>
              </a:rPr>
              <a:t>Cloud Native</a:t>
            </a:r>
            <a:endParaRPr lang="en-US" altLang="ko-KR" sz="1400" dirty="0">
              <a:solidFill>
                <a:srgbClr val="CC3300"/>
              </a:solidFill>
              <a:latin typeface="Tahoma" panose="020B0604030504040204" pitchFamily="34" charset="0"/>
              <a:ea typeface="-윤고딕140"/>
              <a:cs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27149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164593" y="192025"/>
            <a:ext cx="2896659" cy="5632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Data Flow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593" y="755256"/>
            <a:ext cx="2996050" cy="300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i="1" dirty="0" smtClean="0">
              <a:latin typeface="Times New Roman" panose="02020603050405020304" pitchFamily="18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Flow-based ”programming”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Source –Channel-Sink “structure”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Ingest Data from various sources and Transform data to </a:t>
            </a:r>
            <a:r>
              <a:rPr lang="en-US" b="1" dirty="0" smtClean="0">
                <a:solidFill>
                  <a:schemeClr val="accent5"/>
                </a:solidFill>
              </a:rPr>
              <a:t>various destinations</a:t>
            </a:r>
            <a:endParaRPr lang="en-US" b="1" dirty="0">
              <a:solidFill>
                <a:schemeClr val="accent5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Extract – Transform – Load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High-Throughput, straight-through data flows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Data Governance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Combine Batch and Stream-Processing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Visual coding with flow editor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Event Processing (ESP &amp; CEP)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41" y="78246"/>
            <a:ext cx="5462287" cy="2314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41" y="2575456"/>
            <a:ext cx="3214063" cy="22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7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19854" y="192025"/>
            <a:ext cx="5686023" cy="412574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X(quality attributes)  for data pipeline framework includes 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Clustering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High Availability &amp; Recovery 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Delivery </a:t>
            </a:r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Guarantee</a:t>
            </a:r>
          </a:p>
          <a:p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Data Buffering ,Flow Control and Back Pressure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Data Governance 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Usability </a:t>
            </a:r>
            <a:endParaRPr lang="en-US" sz="1100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Extensibility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Multi-Tenancy</a:t>
            </a:r>
            <a:endParaRPr lang="en-US" sz="1100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Version </a:t>
            </a:r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Control &amp; Deployment 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Security</a:t>
            </a:r>
            <a:endParaRPr lang="en-US" sz="1100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Monitoring &amp; Diagnostic </a:t>
            </a:r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Capabilities</a:t>
            </a:r>
          </a:p>
          <a:p>
            <a:r>
              <a:rPr lang="en-US" sz="1100" dirty="0" smtClean="0">
                <a:solidFill>
                  <a:schemeClr val="bg1">
                    <a:lumMod val="25000"/>
                  </a:schemeClr>
                </a:solidFill>
              </a:rPr>
              <a:t>Integration Capabilities</a:t>
            </a:r>
            <a:endParaRPr lang="en-US" sz="1100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Cloud Native </a:t>
            </a:r>
          </a:p>
          <a:p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Performance , Latency and Throughputs</a:t>
            </a:r>
          </a:p>
          <a:p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164593" y="192025"/>
            <a:ext cx="2725897" cy="3139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Architect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 data pipeline framework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7674" y="192025"/>
            <a:ext cx="4520629" cy="39787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2822" y="886554"/>
            <a:ext cx="2418744" cy="22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200" b="1" dirty="0"/>
              <a:t>What is the DFX ?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200" b="1" dirty="0"/>
              <a:t>Along with functional requirements, there are various quality attributes. 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200" b="1" dirty="0"/>
              <a:t>The difference in these attributes can make the product very different. </a:t>
            </a:r>
            <a:endParaRPr lang="en-US" sz="1200" b="1" dirty="0" smtClean="0"/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200" b="1" dirty="0" smtClean="0"/>
              <a:t>Such as Tesla and Leaf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srgbClr val="FF0000"/>
                </a:solidFill>
              </a:rPr>
              <a:t>DFX</a:t>
            </a:r>
            <a:r>
              <a:rPr lang="en-US" sz="1200" b="1" dirty="0" smtClean="0">
                <a:solidFill>
                  <a:schemeClr val="accent5"/>
                </a:solidFill>
              </a:rPr>
              <a:t> </a:t>
            </a:r>
            <a:r>
              <a:rPr lang="en-US" sz="1200" b="1" dirty="0">
                <a:solidFill>
                  <a:schemeClr val="accent5"/>
                </a:solidFill>
              </a:rPr>
              <a:t>is Design For Quality Attributes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1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1" y="3323783"/>
            <a:ext cx="2663905" cy="13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204460" y="429624"/>
            <a:ext cx="3191451" cy="31393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Example : High </a:t>
            </a:r>
            <a:r>
              <a:rPr lang="en-US" sz="2400" b="1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Availability and Recovery</a:t>
            </a:r>
            <a:endParaRPr lang="en-US" sz="24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3395911" y="429624"/>
            <a:ext cx="5292178" cy="392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High availability </a:t>
            </a:r>
          </a:p>
          <a:p>
            <a:pPr lvl="1"/>
            <a:r>
              <a:rPr lang="en-US" sz="1400" b="1" dirty="0"/>
              <a:t>Pipeline </a:t>
            </a:r>
            <a:r>
              <a:rPr lang="en-US" sz="1400" dirty="0" smtClean="0"/>
              <a:t>level : Each step or processor at flow that is </a:t>
            </a:r>
            <a:r>
              <a:rPr lang="en-US" sz="1400" dirty="0"/>
              <a:t>likely to encounter failures will have a "failure" routing </a:t>
            </a:r>
            <a:r>
              <a:rPr lang="en-US" sz="1400" dirty="0" smtClean="0"/>
              <a:t>relationship</a:t>
            </a:r>
          </a:p>
          <a:p>
            <a:pPr lvl="1"/>
            <a:r>
              <a:rPr lang="en-US" sz="1400" b="1" dirty="0"/>
              <a:t>Pipeline </a:t>
            </a:r>
            <a:r>
              <a:rPr lang="en-US" sz="1400" dirty="0" smtClean="0"/>
              <a:t>Failure </a:t>
            </a:r>
            <a:r>
              <a:rPr lang="en-US" sz="1400" dirty="0"/>
              <a:t>is handled by looping that failure relationship back on the </a:t>
            </a:r>
            <a:r>
              <a:rPr lang="en-US" sz="1400" dirty="0" smtClean="0"/>
              <a:t>same step or to new steps</a:t>
            </a:r>
            <a:r>
              <a:rPr lang="en-US" sz="1400" dirty="0"/>
              <a:t> </a:t>
            </a:r>
          </a:p>
          <a:p>
            <a:pPr lvl="1"/>
            <a:r>
              <a:rPr lang="en-US" sz="1400" b="1" dirty="0"/>
              <a:t>Node</a:t>
            </a:r>
            <a:r>
              <a:rPr lang="en-US" sz="1400" dirty="0"/>
              <a:t> level </a:t>
            </a:r>
            <a:r>
              <a:rPr lang="en-US" sz="1400" dirty="0" smtClean="0"/>
              <a:t>failover will depends on </a:t>
            </a:r>
            <a:r>
              <a:rPr lang="en-US" sz="1400" dirty="0"/>
              <a:t>a "cluster coordinator" and a "primary node" elected</a:t>
            </a:r>
            <a:endParaRPr lang="en-US" sz="1400" dirty="0" smtClean="0"/>
          </a:p>
          <a:p>
            <a:pPr lvl="1"/>
            <a:r>
              <a:rPr lang="en-US" sz="1400" b="1" dirty="0"/>
              <a:t>Pipeline </a:t>
            </a:r>
            <a:r>
              <a:rPr lang="en-US" sz="1400" dirty="0" smtClean="0"/>
              <a:t>failover </a:t>
            </a:r>
            <a:r>
              <a:rPr lang="en-US" sz="1400" dirty="0"/>
              <a:t>between nodes ?</a:t>
            </a:r>
            <a:r>
              <a:rPr lang="en-US" sz="1400" b="1" dirty="0" smtClean="0"/>
              <a:t> 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600" b="1" dirty="0"/>
              <a:t>Recovery</a:t>
            </a:r>
            <a:r>
              <a:rPr lang="en-US" sz="1600" dirty="0" smtClean="0"/>
              <a:t> </a:t>
            </a:r>
          </a:p>
          <a:p>
            <a:pPr lvl="1"/>
            <a:r>
              <a:rPr lang="en-US" sz="1400" dirty="0" smtClean="0"/>
              <a:t>Replay : Content </a:t>
            </a:r>
            <a:r>
              <a:rPr lang="en-US" sz="1400" dirty="0"/>
              <a:t>repository </a:t>
            </a:r>
            <a:r>
              <a:rPr lang="en-US" sz="1400" dirty="0" smtClean="0"/>
              <a:t>should be </a:t>
            </a:r>
            <a:r>
              <a:rPr lang="en-US" sz="1400" dirty="0"/>
              <a:t>designed to act as a rolling buffer of </a:t>
            </a:r>
            <a:r>
              <a:rPr lang="en-US" sz="1400" dirty="0" smtClean="0"/>
              <a:t>history which supports replay every well</a:t>
            </a:r>
            <a:endParaRPr lang="en-US" sz="1400" dirty="0"/>
          </a:p>
          <a:p>
            <a:pPr lvl="1"/>
            <a:r>
              <a:rPr lang="en-US" sz="1400" dirty="0" smtClean="0"/>
              <a:t>Data Recovery after failover , the eventual consistency </a:t>
            </a:r>
            <a:endParaRPr lang="en-US" sz="1400" dirty="0"/>
          </a:p>
          <a:p>
            <a:pPr lvl="1"/>
            <a:r>
              <a:rPr lang="en-US" sz="1400" dirty="0" smtClean="0"/>
              <a:t>Breakpoint resume  : </a:t>
            </a:r>
            <a:r>
              <a:rPr lang="en-US" sz="1400" dirty="0"/>
              <a:t>L</a:t>
            </a:r>
            <a:r>
              <a:rPr lang="en-US" sz="1400" dirty="0" smtClean="0"/>
              <a:t>ast-saved offset , how you resume the pipeline from the broken pieces after fixed 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3" y="2167847"/>
            <a:ext cx="3092316" cy="2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Mastercard 2016 Mark Offc Sept10">
      <a:majorFont>
        <a:latin typeface="Mark Offc For MC Light"/>
        <a:ea typeface=""/>
        <a:cs typeface=""/>
      </a:majorFont>
      <a:minorFont>
        <a:latin typeface="MarkForMC Nrw P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Mastercard 2016 Mark Offc Sept10">
      <a:majorFont>
        <a:latin typeface="Mark Offc For MC Light"/>
        <a:ea typeface=""/>
        <a:cs typeface=""/>
      </a:majorFont>
      <a:minorFont>
        <a:latin typeface="MarkForMC Nrw P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mc_template_8ST</Template>
  <TotalTime>1199</TotalTime>
  <Words>1367</Words>
  <Application>Microsoft Office PowerPoint</Application>
  <PresentationFormat>On-screen Show (16:9)</PresentationFormat>
  <Paragraphs>452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等线</vt:lpstr>
      <vt:lpstr>ＭＳ Ｐゴシック</vt:lpstr>
      <vt:lpstr>Museo Slab 500</vt:lpstr>
      <vt:lpstr>宋体</vt:lpstr>
      <vt:lpstr>Ubuntu</vt:lpstr>
      <vt:lpstr>ヒラギノ角ゴ Pro W3</vt:lpstr>
      <vt:lpstr>-윤고딕140</vt:lpstr>
      <vt:lpstr>Arial</vt:lpstr>
      <vt:lpstr>Calibri</vt:lpstr>
      <vt:lpstr>Calibri Light</vt:lpstr>
      <vt:lpstr>Mark Offc For MC</vt:lpstr>
      <vt:lpstr>MarkForMC Nrw O</vt:lpstr>
      <vt:lpstr>Segoe UI</vt:lpstr>
      <vt:lpstr>Tahoma</vt:lpstr>
      <vt:lpstr>Times</vt:lpstr>
      <vt:lpstr>Times New Roman</vt:lpstr>
      <vt:lpstr>Verdana</vt:lpstr>
      <vt:lpstr>Wingdings</vt:lpstr>
      <vt:lpstr>Wingdings 2</vt:lpstr>
      <vt:lpstr>1_Office Theme</vt:lpstr>
      <vt:lpstr>The tutorial to build shared AI services --Session 2</vt:lpstr>
      <vt:lpstr>Agenda</vt:lpstr>
      <vt:lpstr>Course Prerequisites</vt:lpstr>
      <vt:lpstr>Module 3</vt:lpstr>
      <vt:lpstr>PowerPoint Presentation</vt:lpstr>
      <vt:lpstr>PowerPoint Presentation</vt:lpstr>
      <vt:lpstr>Data Flow Pipeline</vt:lpstr>
      <vt:lpstr>Architect a data pipeline framework</vt:lpstr>
      <vt:lpstr>Example : High Availability and Recovery</vt:lpstr>
      <vt:lpstr>Example : Data Buffering ,Flow Control and Back Pressure</vt:lpstr>
      <vt:lpstr>Example : Security </vt:lpstr>
      <vt:lpstr>Example :  Multi-Tenancy</vt:lpstr>
      <vt:lpstr>PowerPoint Presentation</vt:lpstr>
      <vt:lpstr>Technology Assessment Score Definition</vt:lpstr>
      <vt:lpstr>Assessment Score Ratings</vt:lpstr>
      <vt:lpstr>PowerPoint Presentation</vt:lpstr>
      <vt:lpstr>PowerPoint Presentation</vt:lpstr>
      <vt:lpstr>Ratings for traditional data scientist  </vt:lpstr>
      <vt:lpstr>Ratings for traditional data engineer</vt:lpstr>
      <vt:lpstr>Ratings for traditional application developer</vt:lpstr>
      <vt:lpstr>Ratings for modern AI engineer</vt:lpstr>
      <vt:lpstr>PowerPoint Presentation</vt:lpstr>
      <vt:lpstr>PowerPoint Presentation</vt:lpstr>
      <vt:lpstr>PowerPoint Presentation</vt:lpstr>
      <vt:lpstr>Module 4+ Code Lab2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Time !</vt:lpstr>
      <vt:lpstr>Live Demo (Build an end to end AI Pipeline with Kafka, NiFi, Spark Streaming and Keras on Spark)</vt:lpstr>
      <vt:lpstr>PowerPoint Presentation</vt:lpstr>
      <vt:lpstr>PowerPoint Presentation</vt:lpstr>
      <vt:lpstr>PowerPoint Presentation</vt:lpstr>
      <vt:lpstr>Q &amp; A</vt:lpstr>
    </vt:vector>
  </TitlesOfParts>
  <Company>MasterCard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Song, Suqiang</dc:creator>
  <cp:lastModifiedBy>Song, Suqiang</cp:lastModifiedBy>
  <cp:revision>487</cp:revision>
  <cp:lastPrinted>2016-08-25T18:25:26Z</cp:lastPrinted>
  <dcterms:created xsi:type="dcterms:W3CDTF">2018-08-13T00:12:29Z</dcterms:created>
  <dcterms:modified xsi:type="dcterms:W3CDTF">2019-02-01T02:27:29Z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ev">
    <vt:i4>7</vt:i4>
  </property>
  <property fmtid="{D5CDD505-2E9C-101B-9397-08002B2CF9AE}" pid="3" name="mc_template_date">
    <vt:lpwstr>20160927</vt:lpwstr>
  </property>
</Properties>
</file>